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8_A4094621.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2" r:id="rId3"/>
    <p:sldId id="271" r:id="rId4"/>
    <p:sldId id="270" r:id="rId5"/>
    <p:sldId id="257" r:id="rId6"/>
    <p:sldId id="274" r:id="rId7"/>
    <p:sldId id="259" r:id="rId8"/>
    <p:sldId id="269" r:id="rId9"/>
    <p:sldId id="268" r:id="rId10"/>
    <p:sldId id="262" r:id="rId11"/>
    <p:sldId id="273" r:id="rId12"/>
    <p:sldId id="264"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D74712-C8AE-86C1-5339-284DBBED108D}" name="Nhân Trần" initials="NT" userId="ec946d641c3fee2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6812E-28EB-43B5-BDFF-2270511A9405}" v="17" dt="2021-10-28T20:21:40.091"/>
    <p1510:client id="{3CBBC406-E87E-4B08-98AA-73DFA0083901}" v="452" dt="2021-10-28T20:27:32.952"/>
    <p1510:client id="{B4A1B148-8BAF-470D-8F0D-2E486947F2B3}" v="6" dt="2021-10-28T20:35:15.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3CBBC406-E87E-4B08-98AA-73DFA0083901}"/>
    <pc:docChg chg="delSld modSld">
      <pc:chgData name="Guest User" userId="" providerId="Windows Live" clId="Web-{3CBBC406-E87E-4B08-98AA-73DFA0083901}" dt="2021-10-28T20:27:32.952" v="260"/>
      <pc:docMkLst>
        <pc:docMk/>
      </pc:docMkLst>
      <pc:sldChg chg="del">
        <pc:chgData name="Guest User" userId="" providerId="Windows Live" clId="Web-{3CBBC406-E87E-4B08-98AA-73DFA0083901}" dt="2021-10-28T20:06:57.101" v="79"/>
        <pc:sldMkLst>
          <pc:docMk/>
          <pc:sldMk cId="3669257030" sldId="275"/>
        </pc:sldMkLst>
      </pc:sldChg>
      <pc:sldChg chg="addSp delSp modSp addAnim modAnim">
        <pc:chgData name="Guest User" userId="" providerId="Windows Live" clId="Web-{3CBBC406-E87E-4B08-98AA-73DFA0083901}" dt="2021-10-28T20:27:32.952" v="260"/>
        <pc:sldMkLst>
          <pc:docMk/>
          <pc:sldMk cId="3014240182" sldId="276"/>
        </pc:sldMkLst>
        <pc:spChg chg="add mod">
          <ac:chgData name="Guest User" userId="" providerId="Windows Live" clId="Web-{3CBBC406-E87E-4B08-98AA-73DFA0083901}" dt="2021-10-28T19:39:38.320" v="78" actId="20577"/>
          <ac:spMkLst>
            <pc:docMk/>
            <pc:sldMk cId="3014240182" sldId="276"/>
            <ac:spMk id="2" creationId="{4883ECB1-A5BD-4878-9D79-5375ACBE0955}"/>
          </ac:spMkLst>
        </pc:spChg>
        <pc:spChg chg="add mod">
          <ac:chgData name="Guest User" userId="" providerId="Windows Live" clId="Web-{3CBBC406-E87E-4B08-98AA-73DFA0083901}" dt="2021-10-28T20:24:00.448" v="160" actId="1076"/>
          <ac:spMkLst>
            <pc:docMk/>
            <pc:sldMk cId="3014240182" sldId="276"/>
            <ac:spMk id="5" creationId="{1B435C31-9BC8-455C-9163-E4E36436C772}"/>
          </ac:spMkLst>
        </pc:spChg>
        <pc:spChg chg="add mod">
          <ac:chgData name="Guest User" userId="" providerId="Windows Live" clId="Web-{3CBBC406-E87E-4B08-98AA-73DFA0083901}" dt="2021-10-28T20:18:33.520" v="81" actId="1076"/>
          <ac:spMkLst>
            <pc:docMk/>
            <pc:sldMk cId="3014240182" sldId="276"/>
            <ac:spMk id="8" creationId="{A32100F0-0524-4031-9B0E-99C10A21573B}"/>
          </ac:spMkLst>
        </pc:spChg>
        <pc:spChg chg="add del mod">
          <ac:chgData name="Guest User" userId="" providerId="Windows Live" clId="Web-{3CBBC406-E87E-4B08-98AA-73DFA0083901}" dt="2021-10-28T19:36:37.426" v="76"/>
          <ac:spMkLst>
            <pc:docMk/>
            <pc:sldMk cId="3014240182" sldId="276"/>
            <ac:spMk id="10" creationId="{0B730869-E567-4CEA-870E-243A290C8AC2}"/>
          </ac:spMkLst>
        </pc:spChg>
        <pc:spChg chg="add mod">
          <ac:chgData name="Guest User" userId="" providerId="Windows Live" clId="Web-{3CBBC406-E87E-4B08-98AA-73DFA0083901}" dt="2021-10-28T20:25:28.903" v="250" actId="14100"/>
          <ac:spMkLst>
            <pc:docMk/>
            <pc:sldMk cId="3014240182" sldId="276"/>
            <ac:spMk id="12" creationId="{8F3FB702-4098-4EEC-A53B-09C5BAFEB273}"/>
          </ac:spMkLst>
        </pc:spChg>
        <pc:picChg chg="add del mod">
          <ac:chgData name="Guest User" userId="" providerId="Windows Live" clId="Web-{3CBBC406-E87E-4B08-98AA-73DFA0083901}" dt="2021-10-28T20:19:43.131" v="86"/>
          <ac:picMkLst>
            <pc:docMk/>
            <pc:sldMk cId="3014240182" sldId="276"/>
            <ac:picMk id="3" creationId="{D17E953B-0098-42F9-A612-C0305F39D12C}"/>
          </ac:picMkLst>
        </pc:picChg>
        <pc:picChg chg="add del mod">
          <ac:chgData name="Guest User" userId="" providerId="Windows Live" clId="Web-{3CBBC406-E87E-4B08-98AA-73DFA0083901}" dt="2021-10-28T20:19:52.162" v="89"/>
          <ac:picMkLst>
            <pc:docMk/>
            <pc:sldMk cId="3014240182" sldId="276"/>
            <ac:picMk id="4" creationId="{53B86488-567D-4CC3-B75C-F37E8242EC1C}"/>
          </ac:picMkLst>
        </pc:picChg>
        <pc:picChg chg="mod">
          <ac:chgData name="Guest User" userId="" providerId="Windows Live" clId="Web-{3CBBC406-E87E-4B08-98AA-73DFA0083901}" dt="2021-10-28T20:22:39.712" v="156" actId="1076"/>
          <ac:picMkLst>
            <pc:docMk/>
            <pc:sldMk cId="3014240182" sldId="276"/>
            <ac:picMk id="4" creationId="{724D7133-FCE1-43FF-8CA1-7AD5CA3F8D4A}"/>
          </ac:picMkLst>
        </pc:picChg>
      </pc:sldChg>
    </pc:docChg>
  </pc:docChgLst>
  <pc:docChgLst>
    <pc:chgData name="Guest User" providerId="Windows Live" clId="Web-{0296812E-28EB-43B5-BDFF-2270511A9405}"/>
    <pc:docChg chg="addSld modSld sldOrd">
      <pc:chgData name="Guest User" userId="" providerId="Windows Live" clId="Web-{0296812E-28EB-43B5-BDFF-2270511A9405}" dt="2021-10-28T20:21:40.091" v="15" actId="1076"/>
      <pc:docMkLst>
        <pc:docMk/>
      </pc:docMkLst>
      <pc:sldChg chg="modSp">
        <pc:chgData name="Guest User" userId="" providerId="Windows Live" clId="Web-{0296812E-28EB-43B5-BDFF-2270511A9405}" dt="2021-10-28T19:09:13.919" v="1" actId="20577"/>
        <pc:sldMkLst>
          <pc:docMk/>
          <pc:sldMk cId="342710610" sldId="269"/>
        </pc:sldMkLst>
        <pc:spChg chg="mod">
          <ac:chgData name="Guest User" userId="" providerId="Windows Live" clId="Web-{0296812E-28EB-43B5-BDFF-2270511A9405}" dt="2021-10-28T19:09:13.919" v="1" actId="20577"/>
          <ac:spMkLst>
            <pc:docMk/>
            <pc:sldMk cId="342710610" sldId="269"/>
            <ac:spMk id="4" creationId="{97311823-613B-4666-9F94-54B800F0FD2A}"/>
          </ac:spMkLst>
        </pc:spChg>
      </pc:sldChg>
      <pc:sldChg chg="addSp delSp modSp add ord replId delAnim">
        <pc:chgData name="Guest User" userId="" providerId="Windows Live" clId="Web-{0296812E-28EB-43B5-BDFF-2270511A9405}" dt="2021-10-28T20:21:40.091" v="15" actId="1076"/>
        <pc:sldMkLst>
          <pc:docMk/>
          <pc:sldMk cId="3014240182" sldId="276"/>
        </pc:sldMkLst>
        <pc:spChg chg="del">
          <ac:chgData name="Guest User" userId="" providerId="Windows Live" clId="Web-{0296812E-28EB-43B5-BDFF-2270511A9405}" dt="2021-10-28T19:32:04.572" v="8"/>
          <ac:spMkLst>
            <pc:docMk/>
            <pc:sldMk cId="3014240182" sldId="276"/>
            <ac:spMk id="5" creationId="{F637923D-6BDB-4002-8D8E-756A2D01AA84}"/>
          </ac:spMkLst>
        </pc:spChg>
        <pc:spChg chg="del">
          <ac:chgData name="Guest User" userId="" providerId="Windows Live" clId="Web-{0296812E-28EB-43B5-BDFF-2270511A9405}" dt="2021-10-28T19:32:10.463" v="9"/>
          <ac:spMkLst>
            <pc:docMk/>
            <pc:sldMk cId="3014240182" sldId="276"/>
            <ac:spMk id="12" creationId="{F39FD206-A716-44C6-9F47-D3C08A00FD6C}"/>
          </ac:spMkLst>
        </pc:spChg>
        <pc:spChg chg="del">
          <ac:chgData name="Guest User" userId="" providerId="Windows Live" clId="Web-{0296812E-28EB-43B5-BDFF-2270511A9405}" dt="2021-10-28T19:32:04.572" v="7"/>
          <ac:spMkLst>
            <pc:docMk/>
            <pc:sldMk cId="3014240182" sldId="276"/>
            <ac:spMk id="14" creationId="{1D47F954-BBDF-4F65-9242-3A98713A15C0}"/>
          </ac:spMkLst>
        </pc:spChg>
        <pc:spChg chg="del">
          <ac:chgData name="Guest User" userId="" providerId="Windows Live" clId="Web-{0296812E-28EB-43B5-BDFF-2270511A9405}" dt="2021-10-28T19:32:04.572" v="6"/>
          <ac:spMkLst>
            <pc:docMk/>
            <pc:sldMk cId="3014240182" sldId="276"/>
            <ac:spMk id="15" creationId="{368D7315-AF29-457A-B68A-1D6B92887DEF}"/>
          </ac:spMkLst>
        </pc:spChg>
        <pc:spChg chg="del">
          <ac:chgData name="Guest User" userId="" providerId="Windows Live" clId="Web-{0296812E-28EB-43B5-BDFF-2270511A9405}" dt="2021-10-28T19:32:04.572" v="5"/>
          <ac:spMkLst>
            <pc:docMk/>
            <pc:sldMk cId="3014240182" sldId="276"/>
            <ac:spMk id="16" creationId="{71C39057-BE0D-4600-AECE-0A0149574A12}"/>
          </ac:spMkLst>
        </pc:spChg>
        <pc:picChg chg="add del mod">
          <ac:chgData name="Guest User" userId="" providerId="Windows Live" clId="Web-{0296812E-28EB-43B5-BDFF-2270511A9405}" dt="2021-10-28T20:20:26.011" v="11"/>
          <ac:picMkLst>
            <pc:docMk/>
            <pc:sldMk cId="3014240182" sldId="276"/>
            <ac:picMk id="3" creationId="{748B5D49-198F-4899-83A2-C16E07F9EC2F}"/>
          </ac:picMkLst>
        </pc:picChg>
        <pc:picChg chg="add mod">
          <ac:chgData name="Guest User" userId="" providerId="Windows Live" clId="Web-{0296812E-28EB-43B5-BDFF-2270511A9405}" dt="2021-10-28T20:21:40.091" v="15" actId="1076"/>
          <ac:picMkLst>
            <pc:docMk/>
            <pc:sldMk cId="3014240182" sldId="276"/>
            <ac:picMk id="4" creationId="{724D7133-FCE1-43FF-8CA1-7AD5CA3F8D4A}"/>
          </ac:picMkLst>
        </pc:picChg>
        <pc:picChg chg="del">
          <ac:chgData name="Guest User" userId="" providerId="Windows Live" clId="Web-{0296812E-28EB-43B5-BDFF-2270511A9405}" dt="2021-10-28T19:31:58.572" v="4"/>
          <ac:picMkLst>
            <pc:docMk/>
            <pc:sldMk cId="3014240182" sldId="276"/>
            <ac:picMk id="10" creationId="{9351E558-3B1D-4DA9-8481-DED2187ABA85}"/>
          </ac:picMkLst>
        </pc:picChg>
      </pc:sldChg>
    </pc:docChg>
  </pc:docChgLst>
  <pc:docChgLst>
    <pc:chgData name="Mark Applegate" userId="4ccdb2e25a99eaf8" providerId="LiveId" clId="{B4A1B148-8BAF-470D-8F0D-2E486947F2B3}"/>
    <pc:docChg chg="modSld">
      <pc:chgData name="Mark Applegate" userId="4ccdb2e25a99eaf8" providerId="LiveId" clId="{B4A1B148-8BAF-470D-8F0D-2E486947F2B3}" dt="2021-10-28T20:35:15.174" v="5"/>
      <pc:docMkLst>
        <pc:docMk/>
      </pc:docMkLst>
      <pc:sldChg chg="modAnim">
        <pc:chgData name="Mark Applegate" userId="4ccdb2e25a99eaf8" providerId="LiveId" clId="{B4A1B148-8BAF-470D-8F0D-2E486947F2B3}" dt="2021-10-28T20:35:15.174" v="5"/>
        <pc:sldMkLst>
          <pc:docMk/>
          <pc:sldMk cId="3014240182" sldId="276"/>
        </pc:sldMkLst>
      </pc:sldChg>
    </pc:docChg>
  </pc:docChgLst>
</pc:chgInfo>
</file>

<file path=ppt/comments/modernComment_108_A4094621.xml><?xml version="1.0" encoding="utf-8"?>
<p188:cmLst xmlns:a="http://schemas.openxmlformats.org/drawingml/2006/main" xmlns:r="http://schemas.openxmlformats.org/officeDocument/2006/relationships" xmlns:p188="http://schemas.microsoft.com/office/powerpoint/2018/8/main">
  <p188:cm id="{97D07B1A-14FB-4490-A23E-000E2018C74C}" authorId="{BAD74712-C8AE-86C1-5339-284DBBED108D}" created="2021-10-28T06:16:40.564">
    <pc:sldMkLst xmlns:pc="http://schemas.microsoft.com/office/powerpoint/2013/main/command">
      <pc:docMk/>
      <pc:sldMk cId="2752071201" sldId="264"/>
    </pc:sldMkLst>
    <p188:txBody>
      <a:bodyPr/>
      <a:lstStyle/>
      <a:p>
        <a:r>
          <a:rPr lang="en-US"/>
          <a:t>Need intro sentence for slide 12 to emphasize urgency and understanding of the risks of entering global markets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80B7E6-961A-4970-B2AD-BE8C70849239}"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82BA2CA9-57A2-443E-A536-A874B0C2F997}">
      <dgm:prSet/>
      <dgm:spPr/>
      <dgm:t>
        <a:bodyPr/>
        <a:lstStyle/>
        <a:p>
          <a:pPr>
            <a:lnSpc>
              <a:spcPct val="100000"/>
            </a:lnSpc>
          </a:pPr>
          <a:r>
            <a:rPr lang="en-US">
              <a:solidFill>
                <a:schemeClr val="bg1"/>
              </a:solidFill>
            </a:rPr>
            <a:t>Assumptions</a:t>
          </a:r>
        </a:p>
      </dgm:t>
    </dgm:pt>
    <dgm:pt modelId="{EB91F4C4-473E-46A7-B895-84BFB2698269}" type="parTrans" cxnId="{AEA1FECD-A95A-4167-87D7-CA49BC97F7AE}">
      <dgm:prSet/>
      <dgm:spPr/>
      <dgm:t>
        <a:bodyPr/>
        <a:lstStyle/>
        <a:p>
          <a:endParaRPr lang="en-US"/>
        </a:p>
      </dgm:t>
    </dgm:pt>
    <dgm:pt modelId="{22DD8C1D-ACA6-4CC9-9C47-C5F47BC336FF}" type="sibTrans" cxnId="{AEA1FECD-A95A-4167-87D7-CA49BC97F7AE}">
      <dgm:prSet/>
      <dgm:spPr/>
      <dgm:t>
        <a:bodyPr/>
        <a:lstStyle/>
        <a:p>
          <a:pPr>
            <a:lnSpc>
              <a:spcPct val="100000"/>
            </a:lnSpc>
          </a:pPr>
          <a:endParaRPr lang="en-US"/>
        </a:p>
      </dgm:t>
    </dgm:pt>
    <dgm:pt modelId="{0779B452-9E4E-4CAA-8B2D-92395233D9B5}">
      <dgm:prSet/>
      <dgm:spPr/>
      <dgm:t>
        <a:bodyPr/>
        <a:lstStyle/>
        <a:p>
          <a:pPr>
            <a:lnSpc>
              <a:spcPct val="100000"/>
            </a:lnSpc>
          </a:pPr>
          <a:r>
            <a:rPr lang="en-US">
              <a:solidFill>
                <a:schemeClr val="bg1"/>
              </a:solidFill>
            </a:rPr>
            <a:t>Current State of Boeing</a:t>
          </a:r>
        </a:p>
      </dgm:t>
    </dgm:pt>
    <dgm:pt modelId="{9706CB06-B6AE-446B-B7B6-B4A7A676734C}" type="parTrans" cxnId="{09362F29-ED90-4F79-A460-A0EBA6FA5893}">
      <dgm:prSet/>
      <dgm:spPr/>
      <dgm:t>
        <a:bodyPr/>
        <a:lstStyle/>
        <a:p>
          <a:endParaRPr lang="en-US"/>
        </a:p>
      </dgm:t>
    </dgm:pt>
    <dgm:pt modelId="{6D667BE2-50C8-4A98-86F9-34AD28F72A37}" type="sibTrans" cxnId="{09362F29-ED90-4F79-A460-A0EBA6FA5893}">
      <dgm:prSet/>
      <dgm:spPr/>
      <dgm:t>
        <a:bodyPr/>
        <a:lstStyle/>
        <a:p>
          <a:pPr>
            <a:lnSpc>
              <a:spcPct val="100000"/>
            </a:lnSpc>
          </a:pPr>
          <a:endParaRPr lang="en-US"/>
        </a:p>
      </dgm:t>
    </dgm:pt>
    <dgm:pt modelId="{22FE1933-F5B5-4EF6-BCD0-2B9821D83F9B}">
      <dgm:prSet/>
      <dgm:spPr/>
      <dgm:t>
        <a:bodyPr/>
        <a:lstStyle/>
        <a:p>
          <a:pPr>
            <a:lnSpc>
              <a:spcPct val="100000"/>
            </a:lnSpc>
          </a:pPr>
          <a:r>
            <a:rPr lang="en-US">
              <a:solidFill>
                <a:schemeClr val="bg1"/>
              </a:solidFill>
            </a:rPr>
            <a:t>Our Recommendation</a:t>
          </a:r>
        </a:p>
      </dgm:t>
    </dgm:pt>
    <dgm:pt modelId="{F5E2BC94-427D-4307-8430-96F7FE296957}" type="parTrans" cxnId="{87344F77-D290-4FBE-BAED-4B080F1F9BE5}">
      <dgm:prSet/>
      <dgm:spPr/>
      <dgm:t>
        <a:bodyPr/>
        <a:lstStyle/>
        <a:p>
          <a:endParaRPr lang="en-US"/>
        </a:p>
      </dgm:t>
    </dgm:pt>
    <dgm:pt modelId="{FA78C632-ADE7-4E8F-B54D-9DA2DE802246}" type="sibTrans" cxnId="{87344F77-D290-4FBE-BAED-4B080F1F9BE5}">
      <dgm:prSet/>
      <dgm:spPr/>
      <dgm:t>
        <a:bodyPr/>
        <a:lstStyle/>
        <a:p>
          <a:pPr>
            <a:lnSpc>
              <a:spcPct val="100000"/>
            </a:lnSpc>
          </a:pPr>
          <a:endParaRPr lang="en-US"/>
        </a:p>
      </dgm:t>
    </dgm:pt>
    <dgm:pt modelId="{14CBC951-7270-4E97-BF7E-76B63835EB81}">
      <dgm:prSet/>
      <dgm:spPr/>
      <dgm:t>
        <a:bodyPr/>
        <a:lstStyle/>
        <a:p>
          <a:pPr>
            <a:lnSpc>
              <a:spcPct val="100000"/>
            </a:lnSpc>
          </a:pPr>
          <a:r>
            <a:rPr lang="en-US">
              <a:solidFill>
                <a:schemeClr val="bg1"/>
              </a:solidFill>
            </a:rPr>
            <a:t>Market Trends</a:t>
          </a:r>
        </a:p>
      </dgm:t>
    </dgm:pt>
    <dgm:pt modelId="{29AD0A1D-45CA-464B-AFD4-8C9B417A00E5}" type="parTrans" cxnId="{81A01680-6A22-4902-B68B-F17C79F17BD9}">
      <dgm:prSet/>
      <dgm:spPr/>
      <dgm:t>
        <a:bodyPr/>
        <a:lstStyle/>
        <a:p>
          <a:endParaRPr lang="en-US"/>
        </a:p>
      </dgm:t>
    </dgm:pt>
    <dgm:pt modelId="{1181B53D-9323-42B0-80C8-4EAE27B2D405}" type="sibTrans" cxnId="{81A01680-6A22-4902-B68B-F17C79F17BD9}">
      <dgm:prSet/>
      <dgm:spPr/>
      <dgm:t>
        <a:bodyPr/>
        <a:lstStyle/>
        <a:p>
          <a:pPr>
            <a:lnSpc>
              <a:spcPct val="100000"/>
            </a:lnSpc>
          </a:pPr>
          <a:endParaRPr lang="en-US"/>
        </a:p>
      </dgm:t>
    </dgm:pt>
    <dgm:pt modelId="{0D2BBCA7-B467-414F-B51E-DF3255331906}">
      <dgm:prSet/>
      <dgm:spPr/>
      <dgm:t>
        <a:bodyPr/>
        <a:lstStyle/>
        <a:p>
          <a:pPr>
            <a:lnSpc>
              <a:spcPct val="100000"/>
            </a:lnSpc>
          </a:pPr>
          <a:r>
            <a:rPr lang="en-US">
              <a:solidFill>
                <a:schemeClr val="bg1"/>
              </a:solidFill>
            </a:rPr>
            <a:t>Financial Analysis</a:t>
          </a:r>
        </a:p>
      </dgm:t>
    </dgm:pt>
    <dgm:pt modelId="{2616B819-1D9B-4A2F-A9E5-605F776EB7E0}" type="parTrans" cxnId="{A4828A4D-AB1F-42DD-A06B-A411EFB25B64}">
      <dgm:prSet/>
      <dgm:spPr/>
      <dgm:t>
        <a:bodyPr/>
        <a:lstStyle/>
        <a:p>
          <a:endParaRPr lang="en-US"/>
        </a:p>
      </dgm:t>
    </dgm:pt>
    <dgm:pt modelId="{681CBE04-A79A-4202-B33A-F5B54826BEEC}" type="sibTrans" cxnId="{A4828A4D-AB1F-42DD-A06B-A411EFB25B64}">
      <dgm:prSet/>
      <dgm:spPr/>
      <dgm:t>
        <a:bodyPr/>
        <a:lstStyle/>
        <a:p>
          <a:pPr>
            <a:lnSpc>
              <a:spcPct val="100000"/>
            </a:lnSpc>
          </a:pPr>
          <a:endParaRPr lang="en-US"/>
        </a:p>
      </dgm:t>
    </dgm:pt>
    <dgm:pt modelId="{F26180E2-9CE0-47BC-A951-6C6E4623A0D4}">
      <dgm:prSet/>
      <dgm:spPr/>
      <dgm:t>
        <a:bodyPr/>
        <a:lstStyle/>
        <a:p>
          <a:pPr>
            <a:lnSpc>
              <a:spcPct val="100000"/>
            </a:lnSpc>
          </a:pPr>
          <a:r>
            <a:rPr lang="en-US">
              <a:solidFill>
                <a:schemeClr val="bg1"/>
              </a:solidFill>
            </a:rPr>
            <a:t>Performance Goals</a:t>
          </a:r>
        </a:p>
      </dgm:t>
    </dgm:pt>
    <dgm:pt modelId="{A95D5AE7-9357-4A25-A2D8-330C439D438A}" type="parTrans" cxnId="{91B7BCF7-A9E5-49E7-B605-CC5495E8CC38}">
      <dgm:prSet/>
      <dgm:spPr/>
      <dgm:t>
        <a:bodyPr/>
        <a:lstStyle/>
        <a:p>
          <a:endParaRPr lang="en-US"/>
        </a:p>
      </dgm:t>
    </dgm:pt>
    <dgm:pt modelId="{12832EEB-F399-4BFD-8949-3FC677FA9B12}" type="sibTrans" cxnId="{91B7BCF7-A9E5-49E7-B605-CC5495E8CC38}">
      <dgm:prSet/>
      <dgm:spPr/>
      <dgm:t>
        <a:bodyPr/>
        <a:lstStyle/>
        <a:p>
          <a:pPr>
            <a:lnSpc>
              <a:spcPct val="100000"/>
            </a:lnSpc>
          </a:pPr>
          <a:endParaRPr lang="en-US"/>
        </a:p>
      </dgm:t>
    </dgm:pt>
    <dgm:pt modelId="{0CEB80F3-D691-4157-BA49-FE90EFA9BE90}">
      <dgm:prSet/>
      <dgm:spPr/>
      <dgm:t>
        <a:bodyPr/>
        <a:lstStyle/>
        <a:p>
          <a:pPr>
            <a:lnSpc>
              <a:spcPct val="100000"/>
            </a:lnSpc>
          </a:pPr>
          <a:r>
            <a:rPr lang="en-US">
              <a:solidFill>
                <a:schemeClr val="bg1"/>
              </a:solidFill>
            </a:rPr>
            <a:t>Implementation Timeline</a:t>
          </a:r>
        </a:p>
      </dgm:t>
    </dgm:pt>
    <dgm:pt modelId="{52A25EAA-A093-4F61-BFA1-CA20D830E121}" type="parTrans" cxnId="{A46C6CCF-C56D-41F3-9931-7FA26223DFFF}">
      <dgm:prSet/>
      <dgm:spPr/>
      <dgm:t>
        <a:bodyPr/>
        <a:lstStyle/>
        <a:p>
          <a:endParaRPr lang="en-US"/>
        </a:p>
      </dgm:t>
    </dgm:pt>
    <dgm:pt modelId="{E93F70A0-B891-4903-A56F-F6E789EBE890}" type="sibTrans" cxnId="{A46C6CCF-C56D-41F3-9931-7FA26223DFFF}">
      <dgm:prSet/>
      <dgm:spPr/>
      <dgm:t>
        <a:bodyPr/>
        <a:lstStyle/>
        <a:p>
          <a:pPr>
            <a:lnSpc>
              <a:spcPct val="100000"/>
            </a:lnSpc>
          </a:pPr>
          <a:endParaRPr lang="en-US"/>
        </a:p>
      </dgm:t>
    </dgm:pt>
    <dgm:pt modelId="{C8CBB019-E864-436D-80F2-27843622C5A5}">
      <dgm:prSet/>
      <dgm:spPr/>
      <dgm:t>
        <a:bodyPr/>
        <a:lstStyle/>
        <a:p>
          <a:pPr>
            <a:lnSpc>
              <a:spcPct val="100000"/>
            </a:lnSpc>
          </a:pPr>
          <a:r>
            <a:rPr lang="en-US">
              <a:solidFill>
                <a:schemeClr val="bg1"/>
              </a:solidFill>
            </a:rPr>
            <a:t>Risks and Considerations</a:t>
          </a:r>
        </a:p>
      </dgm:t>
    </dgm:pt>
    <dgm:pt modelId="{4B41AB6A-8D0F-4BA5-819A-A69A40F1C275}" type="parTrans" cxnId="{3E52967A-E571-4746-AC88-A7DCFA5E133C}">
      <dgm:prSet/>
      <dgm:spPr/>
      <dgm:t>
        <a:bodyPr/>
        <a:lstStyle/>
        <a:p>
          <a:endParaRPr lang="en-US"/>
        </a:p>
      </dgm:t>
    </dgm:pt>
    <dgm:pt modelId="{2C4217B7-BF13-4085-8E81-8F73F9CCE60E}" type="sibTrans" cxnId="{3E52967A-E571-4746-AC88-A7DCFA5E133C}">
      <dgm:prSet/>
      <dgm:spPr/>
      <dgm:t>
        <a:bodyPr/>
        <a:lstStyle/>
        <a:p>
          <a:endParaRPr lang="en-US"/>
        </a:p>
      </dgm:t>
    </dgm:pt>
    <dgm:pt modelId="{BAE28F4D-D589-43D4-BFF8-3EF3624A529B}" type="pres">
      <dgm:prSet presAssocID="{9280B7E6-961A-4970-B2AD-BE8C70849239}" presName="root" presStyleCnt="0">
        <dgm:presLayoutVars>
          <dgm:dir/>
          <dgm:resizeHandles val="exact"/>
        </dgm:presLayoutVars>
      </dgm:prSet>
      <dgm:spPr/>
    </dgm:pt>
    <dgm:pt modelId="{E1D6E16C-40A1-4F8F-BAE8-6D5ADE15B30E}" type="pres">
      <dgm:prSet presAssocID="{9280B7E6-961A-4970-B2AD-BE8C70849239}" presName="container" presStyleCnt="0">
        <dgm:presLayoutVars>
          <dgm:dir/>
          <dgm:resizeHandles val="exact"/>
        </dgm:presLayoutVars>
      </dgm:prSet>
      <dgm:spPr/>
    </dgm:pt>
    <dgm:pt modelId="{DD22D836-3222-4099-97D1-A8F131A58CEF}" type="pres">
      <dgm:prSet presAssocID="{82BA2CA9-57A2-443E-A536-A874B0C2F997}" presName="compNode" presStyleCnt="0"/>
      <dgm:spPr/>
    </dgm:pt>
    <dgm:pt modelId="{F24E0AD6-54E7-4848-B598-8A56375AE8C7}" type="pres">
      <dgm:prSet presAssocID="{82BA2CA9-57A2-443E-A536-A874B0C2F997}" presName="iconBgRect" presStyleLbl="bgShp" presStyleIdx="0" presStyleCnt="8"/>
      <dgm:spPr>
        <a:solidFill>
          <a:srgbClr val="013075"/>
        </a:solidFill>
      </dgm:spPr>
    </dgm:pt>
    <dgm:pt modelId="{5DDB0B79-67E5-4826-B3AC-71C57F93ECCC}" type="pres">
      <dgm:prSet presAssocID="{82BA2CA9-57A2-443E-A536-A874B0C2F99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FAE3AF9-8DC1-4D19-8BDE-8FDA9E343762}" type="pres">
      <dgm:prSet presAssocID="{82BA2CA9-57A2-443E-A536-A874B0C2F997}" presName="spaceRect" presStyleCnt="0"/>
      <dgm:spPr/>
    </dgm:pt>
    <dgm:pt modelId="{D57975A9-85B8-486D-AB46-9F5129C94C89}" type="pres">
      <dgm:prSet presAssocID="{82BA2CA9-57A2-443E-A536-A874B0C2F997}" presName="textRect" presStyleLbl="revTx" presStyleIdx="0" presStyleCnt="8">
        <dgm:presLayoutVars>
          <dgm:chMax val="1"/>
          <dgm:chPref val="1"/>
        </dgm:presLayoutVars>
      </dgm:prSet>
      <dgm:spPr/>
    </dgm:pt>
    <dgm:pt modelId="{2C2BDC31-17C0-4067-A25F-629B23994B3F}" type="pres">
      <dgm:prSet presAssocID="{22DD8C1D-ACA6-4CC9-9C47-C5F47BC336FF}" presName="sibTrans" presStyleLbl="sibTrans2D1" presStyleIdx="0" presStyleCnt="0"/>
      <dgm:spPr/>
    </dgm:pt>
    <dgm:pt modelId="{C32815DC-AAF6-48BF-AA3E-1F0E72E5F8AF}" type="pres">
      <dgm:prSet presAssocID="{0779B452-9E4E-4CAA-8B2D-92395233D9B5}" presName="compNode" presStyleCnt="0"/>
      <dgm:spPr/>
    </dgm:pt>
    <dgm:pt modelId="{820B9CCB-2A2C-4137-9C77-8451AB6C549D}" type="pres">
      <dgm:prSet presAssocID="{0779B452-9E4E-4CAA-8B2D-92395233D9B5}" presName="iconBgRect" presStyleLbl="bgShp" presStyleIdx="1" presStyleCnt="8"/>
      <dgm:spPr>
        <a:solidFill>
          <a:srgbClr val="003078"/>
        </a:solidFill>
      </dgm:spPr>
    </dgm:pt>
    <dgm:pt modelId="{F3783366-9324-497E-9F53-3FD00168B195}" type="pres">
      <dgm:prSet presAssocID="{0779B452-9E4E-4CAA-8B2D-92395233D9B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FC0121A8-5265-4AB6-AFD1-7BA0201AEDB1}" type="pres">
      <dgm:prSet presAssocID="{0779B452-9E4E-4CAA-8B2D-92395233D9B5}" presName="spaceRect" presStyleCnt="0"/>
      <dgm:spPr/>
    </dgm:pt>
    <dgm:pt modelId="{5F97A8FC-6F92-4141-BE0B-CFA892835B16}" type="pres">
      <dgm:prSet presAssocID="{0779B452-9E4E-4CAA-8B2D-92395233D9B5}" presName="textRect" presStyleLbl="revTx" presStyleIdx="1" presStyleCnt="8">
        <dgm:presLayoutVars>
          <dgm:chMax val="1"/>
          <dgm:chPref val="1"/>
        </dgm:presLayoutVars>
      </dgm:prSet>
      <dgm:spPr/>
    </dgm:pt>
    <dgm:pt modelId="{F94C14E4-C6B5-4A41-B079-8C333BEC31F6}" type="pres">
      <dgm:prSet presAssocID="{6D667BE2-50C8-4A98-86F9-34AD28F72A37}" presName="sibTrans" presStyleLbl="sibTrans2D1" presStyleIdx="0" presStyleCnt="0"/>
      <dgm:spPr/>
    </dgm:pt>
    <dgm:pt modelId="{EAE56117-B5EA-4BC6-88F5-EF69563E421C}" type="pres">
      <dgm:prSet presAssocID="{22FE1933-F5B5-4EF6-BCD0-2B9821D83F9B}" presName="compNode" presStyleCnt="0"/>
      <dgm:spPr/>
    </dgm:pt>
    <dgm:pt modelId="{0EBBFEB9-86B4-41B2-B64B-C82CFE79FD39}" type="pres">
      <dgm:prSet presAssocID="{22FE1933-F5B5-4EF6-BCD0-2B9821D83F9B}" presName="iconBgRect" presStyleLbl="bgShp" presStyleIdx="2" presStyleCnt="8"/>
      <dgm:spPr>
        <a:solidFill>
          <a:srgbClr val="013078"/>
        </a:solidFill>
      </dgm:spPr>
    </dgm:pt>
    <dgm:pt modelId="{CFD00D43-BA92-49C9-8FAD-3FADF0488D3A}" type="pres">
      <dgm:prSet presAssocID="{22FE1933-F5B5-4EF6-BCD0-2B9821D83F9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F98278E1-A076-4407-944F-3778290F5291}" type="pres">
      <dgm:prSet presAssocID="{22FE1933-F5B5-4EF6-BCD0-2B9821D83F9B}" presName="spaceRect" presStyleCnt="0"/>
      <dgm:spPr/>
    </dgm:pt>
    <dgm:pt modelId="{9984B12E-3DBB-43C6-8B42-1FE9EFEFC9E6}" type="pres">
      <dgm:prSet presAssocID="{22FE1933-F5B5-4EF6-BCD0-2B9821D83F9B}" presName="textRect" presStyleLbl="revTx" presStyleIdx="2" presStyleCnt="8">
        <dgm:presLayoutVars>
          <dgm:chMax val="1"/>
          <dgm:chPref val="1"/>
        </dgm:presLayoutVars>
      </dgm:prSet>
      <dgm:spPr/>
    </dgm:pt>
    <dgm:pt modelId="{C44D670D-9B22-4F2F-8397-713CF4383396}" type="pres">
      <dgm:prSet presAssocID="{FA78C632-ADE7-4E8F-B54D-9DA2DE802246}" presName="sibTrans" presStyleLbl="sibTrans2D1" presStyleIdx="0" presStyleCnt="0"/>
      <dgm:spPr/>
    </dgm:pt>
    <dgm:pt modelId="{18AEA24C-15C9-41A2-AA86-80A10136B517}" type="pres">
      <dgm:prSet presAssocID="{14CBC951-7270-4E97-BF7E-76B63835EB81}" presName="compNode" presStyleCnt="0"/>
      <dgm:spPr/>
    </dgm:pt>
    <dgm:pt modelId="{C86B0206-4A53-4A05-A5E4-1B7DD5B6DBEB}" type="pres">
      <dgm:prSet presAssocID="{14CBC951-7270-4E97-BF7E-76B63835EB81}" presName="iconBgRect" presStyleLbl="bgShp" presStyleIdx="3" presStyleCnt="8"/>
      <dgm:spPr>
        <a:solidFill>
          <a:srgbClr val="01316E"/>
        </a:solidFill>
      </dgm:spPr>
    </dgm:pt>
    <dgm:pt modelId="{7510CF63-14CB-49DA-8392-0B4AE6747013}" type="pres">
      <dgm:prSet presAssocID="{14CBC951-7270-4E97-BF7E-76B63835EB8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761993CA-AF49-4A66-AC90-285C51BAF871}" type="pres">
      <dgm:prSet presAssocID="{14CBC951-7270-4E97-BF7E-76B63835EB81}" presName="spaceRect" presStyleCnt="0"/>
      <dgm:spPr/>
    </dgm:pt>
    <dgm:pt modelId="{44DD3ABA-A064-4CC2-BDAD-EDA6ED32383C}" type="pres">
      <dgm:prSet presAssocID="{14CBC951-7270-4E97-BF7E-76B63835EB81}" presName="textRect" presStyleLbl="revTx" presStyleIdx="3" presStyleCnt="8">
        <dgm:presLayoutVars>
          <dgm:chMax val="1"/>
          <dgm:chPref val="1"/>
        </dgm:presLayoutVars>
      </dgm:prSet>
      <dgm:spPr/>
    </dgm:pt>
    <dgm:pt modelId="{17097692-8B76-43A7-A23B-AB2C84F92758}" type="pres">
      <dgm:prSet presAssocID="{1181B53D-9323-42B0-80C8-4EAE27B2D405}" presName="sibTrans" presStyleLbl="sibTrans2D1" presStyleIdx="0" presStyleCnt="0"/>
      <dgm:spPr/>
    </dgm:pt>
    <dgm:pt modelId="{D0E945C4-E16A-4799-9671-2A3523E1DBDF}" type="pres">
      <dgm:prSet presAssocID="{0D2BBCA7-B467-414F-B51E-DF3255331906}" presName="compNode" presStyleCnt="0"/>
      <dgm:spPr/>
    </dgm:pt>
    <dgm:pt modelId="{E3A61506-5BD1-457E-8906-5B197A6086B7}" type="pres">
      <dgm:prSet presAssocID="{0D2BBCA7-B467-414F-B51E-DF3255331906}" presName="iconBgRect" presStyleLbl="bgShp" presStyleIdx="4" presStyleCnt="8"/>
      <dgm:spPr>
        <a:solidFill>
          <a:srgbClr val="012F7D"/>
        </a:solidFill>
      </dgm:spPr>
    </dgm:pt>
    <dgm:pt modelId="{A3DB01E2-8FF6-454D-BED3-1D75E905A013}" type="pres">
      <dgm:prSet presAssocID="{0D2BBCA7-B467-414F-B51E-DF325533190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FEF2B2B9-386B-461B-9488-3A53C6688A42}" type="pres">
      <dgm:prSet presAssocID="{0D2BBCA7-B467-414F-B51E-DF3255331906}" presName="spaceRect" presStyleCnt="0"/>
      <dgm:spPr/>
    </dgm:pt>
    <dgm:pt modelId="{FCC4D999-48F3-4D9D-89D9-2BDA9B2D26FA}" type="pres">
      <dgm:prSet presAssocID="{0D2BBCA7-B467-414F-B51E-DF3255331906}" presName="textRect" presStyleLbl="revTx" presStyleIdx="4" presStyleCnt="8">
        <dgm:presLayoutVars>
          <dgm:chMax val="1"/>
          <dgm:chPref val="1"/>
        </dgm:presLayoutVars>
      </dgm:prSet>
      <dgm:spPr/>
    </dgm:pt>
    <dgm:pt modelId="{4210D59E-0FE9-42F7-9836-AB43A91AEC7E}" type="pres">
      <dgm:prSet presAssocID="{681CBE04-A79A-4202-B33A-F5B54826BEEC}" presName="sibTrans" presStyleLbl="sibTrans2D1" presStyleIdx="0" presStyleCnt="0"/>
      <dgm:spPr/>
    </dgm:pt>
    <dgm:pt modelId="{552D6BA3-E87D-4560-91D7-D5204475A3B6}" type="pres">
      <dgm:prSet presAssocID="{F26180E2-9CE0-47BC-A951-6C6E4623A0D4}" presName="compNode" presStyleCnt="0"/>
      <dgm:spPr/>
    </dgm:pt>
    <dgm:pt modelId="{09734EEC-6A03-4AB9-AD9D-750F1647ABD4}" type="pres">
      <dgm:prSet presAssocID="{F26180E2-9CE0-47BC-A951-6C6E4623A0D4}" presName="iconBgRect" presStyleLbl="bgShp" presStyleIdx="5" presStyleCnt="8"/>
      <dgm:spPr>
        <a:solidFill>
          <a:srgbClr val="023179"/>
        </a:solidFill>
      </dgm:spPr>
    </dgm:pt>
    <dgm:pt modelId="{DACB8461-694E-46E8-85CB-7BAA577EE78A}" type="pres">
      <dgm:prSet presAssocID="{F26180E2-9CE0-47BC-A951-6C6E4623A0D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3BBAE7F8-028D-4CCD-B1D3-48B9685E403C}" type="pres">
      <dgm:prSet presAssocID="{F26180E2-9CE0-47BC-A951-6C6E4623A0D4}" presName="spaceRect" presStyleCnt="0"/>
      <dgm:spPr/>
    </dgm:pt>
    <dgm:pt modelId="{AA9714CD-927A-4787-8696-2798696916BD}" type="pres">
      <dgm:prSet presAssocID="{F26180E2-9CE0-47BC-A951-6C6E4623A0D4}" presName="textRect" presStyleLbl="revTx" presStyleIdx="5" presStyleCnt="8">
        <dgm:presLayoutVars>
          <dgm:chMax val="1"/>
          <dgm:chPref val="1"/>
        </dgm:presLayoutVars>
      </dgm:prSet>
      <dgm:spPr/>
    </dgm:pt>
    <dgm:pt modelId="{CA22DE7D-9F93-4552-8D38-F33745B19A77}" type="pres">
      <dgm:prSet presAssocID="{12832EEB-F399-4BFD-8949-3FC677FA9B12}" presName="sibTrans" presStyleLbl="sibTrans2D1" presStyleIdx="0" presStyleCnt="0"/>
      <dgm:spPr/>
    </dgm:pt>
    <dgm:pt modelId="{464D13E0-ADA9-44E2-80B2-4FB22CC61E85}" type="pres">
      <dgm:prSet presAssocID="{0CEB80F3-D691-4157-BA49-FE90EFA9BE90}" presName="compNode" presStyleCnt="0"/>
      <dgm:spPr/>
    </dgm:pt>
    <dgm:pt modelId="{4F55A143-A635-4DAB-990D-08ACDCF56D57}" type="pres">
      <dgm:prSet presAssocID="{0CEB80F3-D691-4157-BA49-FE90EFA9BE90}" presName="iconBgRect" presStyleLbl="bgShp" presStyleIdx="6" presStyleCnt="8"/>
      <dgm:spPr>
        <a:solidFill>
          <a:srgbClr val="023376"/>
        </a:solidFill>
      </dgm:spPr>
    </dgm:pt>
    <dgm:pt modelId="{A7538A0E-77A8-4E77-A4D0-3E833627604F}" type="pres">
      <dgm:prSet presAssocID="{0CEB80F3-D691-4157-BA49-FE90EFA9BE9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 List"/>
        </a:ext>
      </dgm:extLst>
    </dgm:pt>
    <dgm:pt modelId="{FF90AE4F-1B56-4EEA-9312-D94FCCF4C2EF}" type="pres">
      <dgm:prSet presAssocID="{0CEB80F3-D691-4157-BA49-FE90EFA9BE90}" presName="spaceRect" presStyleCnt="0"/>
      <dgm:spPr/>
    </dgm:pt>
    <dgm:pt modelId="{22ABC931-E19D-4F32-94AC-C027831EF828}" type="pres">
      <dgm:prSet presAssocID="{0CEB80F3-D691-4157-BA49-FE90EFA9BE90}" presName="textRect" presStyleLbl="revTx" presStyleIdx="6" presStyleCnt="8">
        <dgm:presLayoutVars>
          <dgm:chMax val="1"/>
          <dgm:chPref val="1"/>
        </dgm:presLayoutVars>
      </dgm:prSet>
      <dgm:spPr/>
    </dgm:pt>
    <dgm:pt modelId="{48E88338-3A29-420E-810C-CA8DE7D81AE9}" type="pres">
      <dgm:prSet presAssocID="{E93F70A0-B891-4903-A56F-F6E789EBE890}" presName="sibTrans" presStyleLbl="sibTrans2D1" presStyleIdx="0" presStyleCnt="0"/>
      <dgm:spPr/>
    </dgm:pt>
    <dgm:pt modelId="{EC979A51-D740-4C13-9532-60D5820A5AF3}" type="pres">
      <dgm:prSet presAssocID="{C8CBB019-E864-436D-80F2-27843622C5A5}" presName="compNode" presStyleCnt="0"/>
      <dgm:spPr/>
    </dgm:pt>
    <dgm:pt modelId="{06D6177B-1397-4D7D-97D2-F97F249E34DF}" type="pres">
      <dgm:prSet presAssocID="{C8CBB019-E864-436D-80F2-27843622C5A5}" presName="iconBgRect" presStyleLbl="bgShp" presStyleIdx="7" presStyleCnt="8"/>
      <dgm:spPr>
        <a:solidFill>
          <a:srgbClr val="012F7A"/>
        </a:solidFill>
      </dgm:spPr>
    </dgm:pt>
    <dgm:pt modelId="{CF33915E-1588-44F2-A762-25D59DF0CBC5}" type="pres">
      <dgm:prSet presAssocID="{C8CBB019-E864-436D-80F2-27843622C5A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Warning"/>
        </a:ext>
      </dgm:extLst>
    </dgm:pt>
    <dgm:pt modelId="{FD111DF7-DA55-4E2D-A85A-A259D19C643E}" type="pres">
      <dgm:prSet presAssocID="{C8CBB019-E864-436D-80F2-27843622C5A5}" presName="spaceRect" presStyleCnt="0"/>
      <dgm:spPr/>
    </dgm:pt>
    <dgm:pt modelId="{E262288D-9FC3-4576-8ABA-CEFFEF0B84F1}" type="pres">
      <dgm:prSet presAssocID="{C8CBB019-E864-436D-80F2-27843622C5A5}" presName="textRect" presStyleLbl="revTx" presStyleIdx="7" presStyleCnt="8">
        <dgm:presLayoutVars>
          <dgm:chMax val="1"/>
          <dgm:chPref val="1"/>
        </dgm:presLayoutVars>
      </dgm:prSet>
      <dgm:spPr/>
    </dgm:pt>
  </dgm:ptLst>
  <dgm:cxnLst>
    <dgm:cxn modelId="{9845BD0A-20B5-4088-96B3-544FBF337244}" type="presOf" srcId="{0779B452-9E4E-4CAA-8B2D-92395233D9B5}" destId="{5F97A8FC-6F92-4141-BE0B-CFA892835B16}" srcOrd="0" destOrd="0" presId="urn:microsoft.com/office/officeart/2018/2/layout/IconCircleList"/>
    <dgm:cxn modelId="{1397C914-107A-41DF-9656-2DD5FD7F1627}" type="presOf" srcId="{6D667BE2-50C8-4A98-86F9-34AD28F72A37}" destId="{F94C14E4-C6B5-4A41-B079-8C333BEC31F6}" srcOrd="0" destOrd="0" presId="urn:microsoft.com/office/officeart/2018/2/layout/IconCircleList"/>
    <dgm:cxn modelId="{09362F29-ED90-4F79-A460-A0EBA6FA5893}" srcId="{9280B7E6-961A-4970-B2AD-BE8C70849239}" destId="{0779B452-9E4E-4CAA-8B2D-92395233D9B5}" srcOrd="1" destOrd="0" parTransId="{9706CB06-B6AE-446B-B7B6-B4A7A676734C}" sibTransId="{6D667BE2-50C8-4A98-86F9-34AD28F72A37}"/>
    <dgm:cxn modelId="{6B882034-5FAE-44B2-944C-57BACBBE46BA}" type="presOf" srcId="{0D2BBCA7-B467-414F-B51E-DF3255331906}" destId="{FCC4D999-48F3-4D9D-89D9-2BDA9B2D26FA}" srcOrd="0" destOrd="0" presId="urn:microsoft.com/office/officeart/2018/2/layout/IconCircleList"/>
    <dgm:cxn modelId="{6AA29346-0DFE-4B5B-AFF0-A40447DBC1D8}" type="presOf" srcId="{0CEB80F3-D691-4157-BA49-FE90EFA9BE90}" destId="{22ABC931-E19D-4F32-94AC-C027831EF828}" srcOrd="0" destOrd="0" presId="urn:microsoft.com/office/officeart/2018/2/layout/IconCircleList"/>
    <dgm:cxn modelId="{F7D08568-EFCC-4E5E-BF92-7BCCCDBDFD8E}" type="presOf" srcId="{22FE1933-F5B5-4EF6-BCD0-2B9821D83F9B}" destId="{9984B12E-3DBB-43C6-8B42-1FE9EFEFC9E6}" srcOrd="0" destOrd="0" presId="urn:microsoft.com/office/officeart/2018/2/layout/IconCircleList"/>
    <dgm:cxn modelId="{5A201F6C-BBFB-42A1-81C4-E86D9D581EAE}" type="presOf" srcId="{14CBC951-7270-4E97-BF7E-76B63835EB81}" destId="{44DD3ABA-A064-4CC2-BDAD-EDA6ED32383C}" srcOrd="0" destOrd="0" presId="urn:microsoft.com/office/officeart/2018/2/layout/IconCircleList"/>
    <dgm:cxn modelId="{A4828A4D-AB1F-42DD-A06B-A411EFB25B64}" srcId="{9280B7E6-961A-4970-B2AD-BE8C70849239}" destId="{0D2BBCA7-B467-414F-B51E-DF3255331906}" srcOrd="4" destOrd="0" parTransId="{2616B819-1D9B-4A2F-A9E5-605F776EB7E0}" sibTransId="{681CBE04-A79A-4202-B33A-F5B54826BEEC}"/>
    <dgm:cxn modelId="{21073870-605E-4694-B6BC-5381269DB927}" type="presOf" srcId="{9280B7E6-961A-4970-B2AD-BE8C70849239}" destId="{BAE28F4D-D589-43D4-BFF8-3EF3624A529B}" srcOrd="0" destOrd="0" presId="urn:microsoft.com/office/officeart/2018/2/layout/IconCircleList"/>
    <dgm:cxn modelId="{55BEB751-6313-46BE-9D53-6329806A0DE7}" type="presOf" srcId="{681CBE04-A79A-4202-B33A-F5B54826BEEC}" destId="{4210D59E-0FE9-42F7-9836-AB43A91AEC7E}" srcOrd="0" destOrd="0" presId="urn:microsoft.com/office/officeart/2018/2/layout/IconCircleList"/>
    <dgm:cxn modelId="{87344F77-D290-4FBE-BAED-4B080F1F9BE5}" srcId="{9280B7E6-961A-4970-B2AD-BE8C70849239}" destId="{22FE1933-F5B5-4EF6-BCD0-2B9821D83F9B}" srcOrd="2" destOrd="0" parTransId="{F5E2BC94-427D-4307-8430-96F7FE296957}" sibTransId="{FA78C632-ADE7-4E8F-B54D-9DA2DE802246}"/>
    <dgm:cxn modelId="{3E52967A-E571-4746-AC88-A7DCFA5E133C}" srcId="{9280B7E6-961A-4970-B2AD-BE8C70849239}" destId="{C8CBB019-E864-436D-80F2-27843622C5A5}" srcOrd="7" destOrd="0" parTransId="{4B41AB6A-8D0F-4BA5-819A-A69A40F1C275}" sibTransId="{2C4217B7-BF13-4085-8E81-8F73F9CCE60E}"/>
    <dgm:cxn modelId="{8A8D4A7D-936F-4144-8297-1C7A6E8B35CF}" type="presOf" srcId="{FA78C632-ADE7-4E8F-B54D-9DA2DE802246}" destId="{C44D670D-9B22-4F2F-8397-713CF4383396}" srcOrd="0" destOrd="0" presId="urn:microsoft.com/office/officeart/2018/2/layout/IconCircleList"/>
    <dgm:cxn modelId="{81A01680-6A22-4902-B68B-F17C79F17BD9}" srcId="{9280B7E6-961A-4970-B2AD-BE8C70849239}" destId="{14CBC951-7270-4E97-BF7E-76B63835EB81}" srcOrd="3" destOrd="0" parTransId="{29AD0A1D-45CA-464B-AFD4-8C9B417A00E5}" sibTransId="{1181B53D-9323-42B0-80C8-4EAE27B2D405}"/>
    <dgm:cxn modelId="{C69ABC98-03DD-4EE9-A681-D257854A994F}" type="presOf" srcId="{12832EEB-F399-4BFD-8949-3FC677FA9B12}" destId="{CA22DE7D-9F93-4552-8D38-F33745B19A77}" srcOrd="0" destOrd="0" presId="urn:microsoft.com/office/officeart/2018/2/layout/IconCircleList"/>
    <dgm:cxn modelId="{13AA759D-2117-4280-A0A9-996150152E2C}" type="presOf" srcId="{F26180E2-9CE0-47BC-A951-6C6E4623A0D4}" destId="{AA9714CD-927A-4787-8696-2798696916BD}" srcOrd="0" destOrd="0" presId="urn:microsoft.com/office/officeart/2018/2/layout/IconCircleList"/>
    <dgm:cxn modelId="{0B008CBA-0B05-4AA6-B21D-9D6A2A24ADF1}" type="presOf" srcId="{C8CBB019-E864-436D-80F2-27843622C5A5}" destId="{E262288D-9FC3-4576-8ABA-CEFFEF0B84F1}" srcOrd="0" destOrd="0" presId="urn:microsoft.com/office/officeart/2018/2/layout/IconCircleList"/>
    <dgm:cxn modelId="{769EE2C7-A7CA-49D3-AE6B-A97B534AD529}" type="presOf" srcId="{22DD8C1D-ACA6-4CC9-9C47-C5F47BC336FF}" destId="{2C2BDC31-17C0-4067-A25F-629B23994B3F}" srcOrd="0" destOrd="0" presId="urn:microsoft.com/office/officeart/2018/2/layout/IconCircleList"/>
    <dgm:cxn modelId="{AEA1FECD-A95A-4167-87D7-CA49BC97F7AE}" srcId="{9280B7E6-961A-4970-B2AD-BE8C70849239}" destId="{82BA2CA9-57A2-443E-A536-A874B0C2F997}" srcOrd="0" destOrd="0" parTransId="{EB91F4C4-473E-46A7-B895-84BFB2698269}" sibTransId="{22DD8C1D-ACA6-4CC9-9C47-C5F47BC336FF}"/>
    <dgm:cxn modelId="{A46C6CCF-C56D-41F3-9931-7FA26223DFFF}" srcId="{9280B7E6-961A-4970-B2AD-BE8C70849239}" destId="{0CEB80F3-D691-4157-BA49-FE90EFA9BE90}" srcOrd="6" destOrd="0" parTransId="{52A25EAA-A093-4F61-BFA1-CA20D830E121}" sibTransId="{E93F70A0-B891-4903-A56F-F6E789EBE890}"/>
    <dgm:cxn modelId="{99E6A1DD-5DE6-46E6-B20D-92C39B4BFD29}" type="presOf" srcId="{1181B53D-9323-42B0-80C8-4EAE27B2D405}" destId="{17097692-8B76-43A7-A23B-AB2C84F92758}" srcOrd="0" destOrd="0" presId="urn:microsoft.com/office/officeart/2018/2/layout/IconCircleList"/>
    <dgm:cxn modelId="{A46FD2EA-F6AB-4EC3-8F58-1A2EFCC9DD1D}" type="presOf" srcId="{E93F70A0-B891-4903-A56F-F6E789EBE890}" destId="{48E88338-3A29-420E-810C-CA8DE7D81AE9}" srcOrd="0" destOrd="0" presId="urn:microsoft.com/office/officeart/2018/2/layout/IconCircleList"/>
    <dgm:cxn modelId="{EDB002F3-7DDD-4741-9108-2DC6CF33CB24}" type="presOf" srcId="{82BA2CA9-57A2-443E-A536-A874B0C2F997}" destId="{D57975A9-85B8-486D-AB46-9F5129C94C89}" srcOrd="0" destOrd="0" presId="urn:microsoft.com/office/officeart/2018/2/layout/IconCircleList"/>
    <dgm:cxn modelId="{91B7BCF7-A9E5-49E7-B605-CC5495E8CC38}" srcId="{9280B7E6-961A-4970-B2AD-BE8C70849239}" destId="{F26180E2-9CE0-47BC-A951-6C6E4623A0D4}" srcOrd="5" destOrd="0" parTransId="{A95D5AE7-9357-4A25-A2D8-330C439D438A}" sibTransId="{12832EEB-F399-4BFD-8949-3FC677FA9B12}"/>
    <dgm:cxn modelId="{2345D3D7-8413-4012-88DD-565D0BFB6AD6}" type="presParOf" srcId="{BAE28F4D-D589-43D4-BFF8-3EF3624A529B}" destId="{E1D6E16C-40A1-4F8F-BAE8-6D5ADE15B30E}" srcOrd="0" destOrd="0" presId="urn:microsoft.com/office/officeart/2018/2/layout/IconCircleList"/>
    <dgm:cxn modelId="{15BEFCC3-C04B-40C1-A8BD-136CB60F5436}" type="presParOf" srcId="{E1D6E16C-40A1-4F8F-BAE8-6D5ADE15B30E}" destId="{DD22D836-3222-4099-97D1-A8F131A58CEF}" srcOrd="0" destOrd="0" presId="urn:microsoft.com/office/officeart/2018/2/layout/IconCircleList"/>
    <dgm:cxn modelId="{0982AC19-0800-43F0-A6A7-8C2159812940}" type="presParOf" srcId="{DD22D836-3222-4099-97D1-A8F131A58CEF}" destId="{F24E0AD6-54E7-4848-B598-8A56375AE8C7}" srcOrd="0" destOrd="0" presId="urn:microsoft.com/office/officeart/2018/2/layout/IconCircleList"/>
    <dgm:cxn modelId="{92832F7D-5E2C-4AA9-AF2A-37889D4E332E}" type="presParOf" srcId="{DD22D836-3222-4099-97D1-A8F131A58CEF}" destId="{5DDB0B79-67E5-4826-B3AC-71C57F93ECCC}" srcOrd="1" destOrd="0" presId="urn:microsoft.com/office/officeart/2018/2/layout/IconCircleList"/>
    <dgm:cxn modelId="{AEF99484-978D-4099-8908-0AE2D3D05957}" type="presParOf" srcId="{DD22D836-3222-4099-97D1-A8F131A58CEF}" destId="{BFAE3AF9-8DC1-4D19-8BDE-8FDA9E343762}" srcOrd="2" destOrd="0" presId="urn:microsoft.com/office/officeart/2018/2/layout/IconCircleList"/>
    <dgm:cxn modelId="{0654F45E-5439-403F-BB71-4F6C771034E6}" type="presParOf" srcId="{DD22D836-3222-4099-97D1-A8F131A58CEF}" destId="{D57975A9-85B8-486D-AB46-9F5129C94C89}" srcOrd="3" destOrd="0" presId="urn:microsoft.com/office/officeart/2018/2/layout/IconCircleList"/>
    <dgm:cxn modelId="{13594084-11E1-4E44-A1CC-8EF275C15126}" type="presParOf" srcId="{E1D6E16C-40A1-4F8F-BAE8-6D5ADE15B30E}" destId="{2C2BDC31-17C0-4067-A25F-629B23994B3F}" srcOrd="1" destOrd="0" presId="urn:microsoft.com/office/officeart/2018/2/layout/IconCircleList"/>
    <dgm:cxn modelId="{E033361B-85F6-4F72-8D01-47840885ADA9}" type="presParOf" srcId="{E1D6E16C-40A1-4F8F-BAE8-6D5ADE15B30E}" destId="{C32815DC-AAF6-48BF-AA3E-1F0E72E5F8AF}" srcOrd="2" destOrd="0" presId="urn:microsoft.com/office/officeart/2018/2/layout/IconCircleList"/>
    <dgm:cxn modelId="{0E0EDD03-9AE7-4D1A-8BDB-EF4D2A530B12}" type="presParOf" srcId="{C32815DC-AAF6-48BF-AA3E-1F0E72E5F8AF}" destId="{820B9CCB-2A2C-4137-9C77-8451AB6C549D}" srcOrd="0" destOrd="0" presId="urn:microsoft.com/office/officeart/2018/2/layout/IconCircleList"/>
    <dgm:cxn modelId="{FA52159C-7FB7-47F2-ACEE-CC446B60405B}" type="presParOf" srcId="{C32815DC-AAF6-48BF-AA3E-1F0E72E5F8AF}" destId="{F3783366-9324-497E-9F53-3FD00168B195}" srcOrd="1" destOrd="0" presId="urn:microsoft.com/office/officeart/2018/2/layout/IconCircleList"/>
    <dgm:cxn modelId="{D4EA58EB-E85D-41C6-A26E-34D09451A62B}" type="presParOf" srcId="{C32815DC-AAF6-48BF-AA3E-1F0E72E5F8AF}" destId="{FC0121A8-5265-4AB6-AFD1-7BA0201AEDB1}" srcOrd="2" destOrd="0" presId="urn:microsoft.com/office/officeart/2018/2/layout/IconCircleList"/>
    <dgm:cxn modelId="{0B70EDB6-FB1C-4046-8600-0AC2354C8DDB}" type="presParOf" srcId="{C32815DC-AAF6-48BF-AA3E-1F0E72E5F8AF}" destId="{5F97A8FC-6F92-4141-BE0B-CFA892835B16}" srcOrd="3" destOrd="0" presId="urn:microsoft.com/office/officeart/2018/2/layout/IconCircleList"/>
    <dgm:cxn modelId="{2D5579F5-FAFC-401C-BE69-9CA52431CB8E}" type="presParOf" srcId="{E1D6E16C-40A1-4F8F-BAE8-6D5ADE15B30E}" destId="{F94C14E4-C6B5-4A41-B079-8C333BEC31F6}" srcOrd="3" destOrd="0" presId="urn:microsoft.com/office/officeart/2018/2/layout/IconCircleList"/>
    <dgm:cxn modelId="{60467B74-2A38-42D9-8582-75E460DE528B}" type="presParOf" srcId="{E1D6E16C-40A1-4F8F-BAE8-6D5ADE15B30E}" destId="{EAE56117-B5EA-4BC6-88F5-EF69563E421C}" srcOrd="4" destOrd="0" presId="urn:microsoft.com/office/officeart/2018/2/layout/IconCircleList"/>
    <dgm:cxn modelId="{62BF83B0-C5D1-4DF8-91C1-515F24E988E9}" type="presParOf" srcId="{EAE56117-B5EA-4BC6-88F5-EF69563E421C}" destId="{0EBBFEB9-86B4-41B2-B64B-C82CFE79FD39}" srcOrd="0" destOrd="0" presId="urn:microsoft.com/office/officeart/2018/2/layout/IconCircleList"/>
    <dgm:cxn modelId="{8A77CE33-F3D6-47E6-93B5-B9F5572B4738}" type="presParOf" srcId="{EAE56117-B5EA-4BC6-88F5-EF69563E421C}" destId="{CFD00D43-BA92-49C9-8FAD-3FADF0488D3A}" srcOrd="1" destOrd="0" presId="urn:microsoft.com/office/officeart/2018/2/layout/IconCircleList"/>
    <dgm:cxn modelId="{BB34EDDD-DF5A-4C10-BB2A-7C7BE266D855}" type="presParOf" srcId="{EAE56117-B5EA-4BC6-88F5-EF69563E421C}" destId="{F98278E1-A076-4407-944F-3778290F5291}" srcOrd="2" destOrd="0" presId="urn:microsoft.com/office/officeart/2018/2/layout/IconCircleList"/>
    <dgm:cxn modelId="{27834A4D-4F7E-4B19-9F2E-C6E928DF480A}" type="presParOf" srcId="{EAE56117-B5EA-4BC6-88F5-EF69563E421C}" destId="{9984B12E-3DBB-43C6-8B42-1FE9EFEFC9E6}" srcOrd="3" destOrd="0" presId="urn:microsoft.com/office/officeart/2018/2/layout/IconCircleList"/>
    <dgm:cxn modelId="{98CF5FCD-4836-4EA5-B4C8-92DDA35CE0F4}" type="presParOf" srcId="{E1D6E16C-40A1-4F8F-BAE8-6D5ADE15B30E}" destId="{C44D670D-9B22-4F2F-8397-713CF4383396}" srcOrd="5" destOrd="0" presId="urn:microsoft.com/office/officeart/2018/2/layout/IconCircleList"/>
    <dgm:cxn modelId="{8644B1C8-95EB-4FC5-A249-2639091ACD8B}" type="presParOf" srcId="{E1D6E16C-40A1-4F8F-BAE8-6D5ADE15B30E}" destId="{18AEA24C-15C9-41A2-AA86-80A10136B517}" srcOrd="6" destOrd="0" presId="urn:microsoft.com/office/officeart/2018/2/layout/IconCircleList"/>
    <dgm:cxn modelId="{D0A0F70D-19D1-4B21-811C-15D69F56CDAB}" type="presParOf" srcId="{18AEA24C-15C9-41A2-AA86-80A10136B517}" destId="{C86B0206-4A53-4A05-A5E4-1B7DD5B6DBEB}" srcOrd="0" destOrd="0" presId="urn:microsoft.com/office/officeart/2018/2/layout/IconCircleList"/>
    <dgm:cxn modelId="{286FA499-0711-40FA-B306-4BB59ACB4F9C}" type="presParOf" srcId="{18AEA24C-15C9-41A2-AA86-80A10136B517}" destId="{7510CF63-14CB-49DA-8392-0B4AE6747013}" srcOrd="1" destOrd="0" presId="urn:microsoft.com/office/officeart/2018/2/layout/IconCircleList"/>
    <dgm:cxn modelId="{D918A04D-53B2-4756-9CB6-E5FBFF977312}" type="presParOf" srcId="{18AEA24C-15C9-41A2-AA86-80A10136B517}" destId="{761993CA-AF49-4A66-AC90-285C51BAF871}" srcOrd="2" destOrd="0" presId="urn:microsoft.com/office/officeart/2018/2/layout/IconCircleList"/>
    <dgm:cxn modelId="{27BC912E-39AF-486A-B7A0-61D76D24D8E3}" type="presParOf" srcId="{18AEA24C-15C9-41A2-AA86-80A10136B517}" destId="{44DD3ABA-A064-4CC2-BDAD-EDA6ED32383C}" srcOrd="3" destOrd="0" presId="urn:microsoft.com/office/officeart/2018/2/layout/IconCircleList"/>
    <dgm:cxn modelId="{5D177983-F918-495B-9EEA-9AFDD41BAA5D}" type="presParOf" srcId="{E1D6E16C-40A1-4F8F-BAE8-6D5ADE15B30E}" destId="{17097692-8B76-43A7-A23B-AB2C84F92758}" srcOrd="7" destOrd="0" presId="urn:microsoft.com/office/officeart/2018/2/layout/IconCircleList"/>
    <dgm:cxn modelId="{0A0B1F8A-0254-4DC7-B113-4CED957BA9E3}" type="presParOf" srcId="{E1D6E16C-40A1-4F8F-BAE8-6D5ADE15B30E}" destId="{D0E945C4-E16A-4799-9671-2A3523E1DBDF}" srcOrd="8" destOrd="0" presId="urn:microsoft.com/office/officeart/2018/2/layout/IconCircleList"/>
    <dgm:cxn modelId="{BB7F0300-B083-4A95-A280-67ACB64CC65C}" type="presParOf" srcId="{D0E945C4-E16A-4799-9671-2A3523E1DBDF}" destId="{E3A61506-5BD1-457E-8906-5B197A6086B7}" srcOrd="0" destOrd="0" presId="urn:microsoft.com/office/officeart/2018/2/layout/IconCircleList"/>
    <dgm:cxn modelId="{FB3661CA-9242-4AEE-8F2E-0DF13F5A722A}" type="presParOf" srcId="{D0E945C4-E16A-4799-9671-2A3523E1DBDF}" destId="{A3DB01E2-8FF6-454D-BED3-1D75E905A013}" srcOrd="1" destOrd="0" presId="urn:microsoft.com/office/officeart/2018/2/layout/IconCircleList"/>
    <dgm:cxn modelId="{EC1F8D3E-A474-4FA6-960D-11058197F9ED}" type="presParOf" srcId="{D0E945C4-E16A-4799-9671-2A3523E1DBDF}" destId="{FEF2B2B9-386B-461B-9488-3A53C6688A42}" srcOrd="2" destOrd="0" presId="urn:microsoft.com/office/officeart/2018/2/layout/IconCircleList"/>
    <dgm:cxn modelId="{A0A88E22-E05E-4499-900D-599C7070BACD}" type="presParOf" srcId="{D0E945C4-E16A-4799-9671-2A3523E1DBDF}" destId="{FCC4D999-48F3-4D9D-89D9-2BDA9B2D26FA}" srcOrd="3" destOrd="0" presId="urn:microsoft.com/office/officeart/2018/2/layout/IconCircleList"/>
    <dgm:cxn modelId="{301D8E25-CECE-44BE-936F-C912F54C8D19}" type="presParOf" srcId="{E1D6E16C-40A1-4F8F-BAE8-6D5ADE15B30E}" destId="{4210D59E-0FE9-42F7-9836-AB43A91AEC7E}" srcOrd="9" destOrd="0" presId="urn:microsoft.com/office/officeart/2018/2/layout/IconCircleList"/>
    <dgm:cxn modelId="{FBD9611F-D10C-4A4F-BC3B-D7CF333FA6A6}" type="presParOf" srcId="{E1D6E16C-40A1-4F8F-BAE8-6D5ADE15B30E}" destId="{552D6BA3-E87D-4560-91D7-D5204475A3B6}" srcOrd="10" destOrd="0" presId="urn:microsoft.com/office/officeart/2018/2/layout/IconCircleList"/>
    <dgm:cxn modelId="{D45690B1-81E0-42D2-B1A1-A39845629915}" type="presParOf" srcId="{552D6BA3-E87D-4560-91D7-D5204475A3B6}" destId="{09734EEC-6A03-4AB9-AD9D-750F1647ABD4}" srcOrd="0" destOrd="0" presId="urn:microsoft.com/office/officeart/2018/2/layout/IconCircleList"/>
    <dgm:cxn modelId="{6558CA64-D96B-4DF5-BCE3-883357A12929}" type="presParOf" srcId="{552D6BA3-E87D-4560-91D7-D5204475A3B6}" destId="{DACB8461-694E-46E8-85CB-7BAA577EE78A}" srcOrd="1" destOrd="0" presId="urn:microsoft.com/office/officeart/2018/2/layout/IconCircleList"/>
    <dgm:cxn modelId="{BE0A3B71-8870-4BDB-ADBD-8DE6967BCE9F}" type="presParOf" srcId="{552D6BA3-E87D-4560-91D7-D5204475A3B6}" destId="{3BBAE7F8-028D-4CCD-B1D3-48B9685E403C}" srcOrd="2" destOrd="0" presId="urn:microsoft.com/office/officeart/2018/2/layout/IconCircleList"/>
    <dgm:cxn modelId="{2D8A8D6A-1840-4E41-A7EC-2375C73A9FB9}" type="presParOf" srcId="{552D6BA3-E87D-4560-91D7-D5204475A3B6}" destId="{AA9714CD-927A-4787-8696-2798696916BD}" srcOrd="3" destOrd="0" presId="urn:microsoft.com/office/officeart/2018/2/layout/IconCircleList"/>
    <dgm:cxn modelId="{C518DD09-CCF7-4D2C-B72C-530598CA8AC7}" type="presParOf" srcId="{E1D6E16C-40A1-4F8F-BAE8-6D5ADE15B30E}" destId="{CA22DE7D-9F93-4552-8D38-F33745B19A77}" srcOrd="11" destOrd="0" presId="urn:microsoft.com/office/officeart/2018/2/layout/IconCircleList"/>
    <dgm:cxn modelId="{18C53B85-9878-4820-AC03-D0A52F400E56}" type="presParOf" srcId="{E1D6E16C-40A1-4F8F-BAE8-6D5ADE15B30E}" destId="{464D13E0-ADA9-44E2-80B2-4FB22CC61E85}" srcOrd="12" destOrd="0" presId="urn:microsoft.com/office/officeart/2018/2/layout/IconCircleList"/>
    <dgm:cxn modelId="{548ABADD-B6E2-4ABF-AD63-7D83BD300755}" type="presParOf" srcId="{464D13E0-ADA9-44E2-80B2-4FB22CC61E85}" destId="{4F55A143-A635-4DAB-990D-08ACDCF56D57}" srcOrd="0" destOrd="0" presId="urn:microsoft.com/office/officeart/2018/2/layout/IconCircleList"/>
    <dgm:cxn modelId="{B18EB056-7CA4-4430-956B-3D072E9BEF8B}" type="presParOf" srcId="{464D13E0-ADA9-44E2-80B2-4FB22CC61E85}" destId="{A7538A0E-77A8-4E77-A4D0-3E833627604F}" srcOrd="1" destOrd="0" presId="urn:microsoft.com/office/officeart/2018/2/layout/IconCircleList"/>
    <dgm:cxn modelId="{25242B26-7170-4BCE-8194-AF2CD78B7FBA}" type="presParOf" srcId="{464D13E0-ADA9-44E2-80B2-4FB22CC61E85}" destId="{FF90AE4F-1B56-4EEA-9312-D94FCCF4C2EF}" srcOrd="2" destOrd="0" presId="urn:microsoft.com/office/officeart/2018/2/layout/IconCircleList"/>
    <dgm:cxn modelId="{024A1262-A23C-4F9D-BEF1-F2017DFEAE84}" type="presParOf" srcId="{464D13E0-ADA9-44E2-80B2-4FB22CC61E85}" destId="{22ABC931-E19D-4F32-94AC-C027831EF828}" srcOrd="3" destOrd="0" presId="urn:microsoft.com/office/officeart/2018/2/layout/IconCircleList"/>
    <dgm:cxn modelId="{7ADE8735-DEAC-493B-8C5F-1DE4A3347DB5}" type="presParOf" srcId="{E1D6E16C-40A1-4F8F-BAE8-6D5ADE15B30E}" destId="{48E88338-3A29-420E-810C-CA8DE7D81AE9}" srcOrd="13" destOrd="0" presId="urn:microsoft.com/office/officeart/2018/2/layout/IconCircleList"/>
    <dgm:cxn modelId="{A7060C2A-2EC9-4EAB-B696-F60F838BEC85}" type="presParOf" srcId="{E1D6E16C-40A1-4F8F-BAE8-6D5ADE15B30E}" destId="{EC979A51-D740-4C13-9532-60D5820A5AF3}" srcOrd="14" destOrd="0" presId="urn:microsoft.com/office/officeart/2018/2/layout/IconCircleList"/>
    <dgm:cxn modelId="{027506A0-AF90-4772-A6C9-AA16E1AA2D67}" type="presParOf" srcId="{EC979A51-D740-4C13-9532-60D5820A5AF3}" destId="{06D6177B-1397-4D7D-97D2-F97F249E34DF}" srcOrd="0" destOrd="0" presId="urn:microsoft.com/office/officeart/2018/2/layout/IconCircleList"/>
    <dgm:cxn modelId="{2A5E548C-D134-4365-9235-AE62A6C50536}" type="presParOf" srcId="{EC979A51-D740-4C13-9532-60D5820A5AF3}" destId="{CF33915E-1588-44F2-A762-25D59DF0CBC5}" srcOrd="1" destOrd="0" presId="urn:microsoft.com/office/officeart/2018/2/layout/IconCircleList"/>
    <dgm:cxn modelId="{01EA66B3-11DF-47E6-ABA5-1BFD7960A51F}" type="presParOf" srcId="{EC979A51-D740-4C13-9532-60D5820A5AF3}" destId="{FD111DF7-DA55-4E2D-A85A-A259D19C643E}" srcOrd="2" destOrd="0" presId="urn:microsoft.com/office/officeart/2018/2/layout/IconCircleList"/>
    <dgm:cxn modelId="{E2C9634D-B1B1-496B-9817-BA86F45731A8}" type="presParOf" srcId="{EC979A51-D740-4C13-9532-60D5820A5AF3}" destId="{E262288D-9FC3-4576-8ABA-CEFFEF0B84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080BB-CDF8-4B3E-A634-D30AD3B47C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C64805C-E128-4993-9B04-8017EB640249}">
      <dgm:prSet/>
      <dgm:spPr/>
      <dgm:t>
        <a:bodyPr/>
        <a:lstStyle/>
        <a:p>
          <a:pPr rtl="0"/>
          <a:r>
            <a:rPr lang="en-US"/>
            <a:t>Competing against Airbus in their Territory</a:t>
          </a:r>
          <a:r>
            <a:rPr lang="en-US">
              <a:latin typeface="Calibri Light" panose="020F0302020204030204"/>
            </a:rPr>
            <a:t> </a:t>
          </a:r>
          <a:endParaRPr lang="en-US"/>
        </a:p>
      </dgm:t>
    </dgm:pt>
    <dgm:pt modelId="{BB33FECF-C6FF-4E10-973E-54460613338E}" type="parTrans" cxnId="{819740B7-A246-4C8E-BB2A-7F58E49752E5}">
      <dgm:prSet/>
      <dgm:spPr/>
      <dgm:t>
        <a:bodyPr/>
        <a:lstStyle/>
        <a:p>
          <a:endParaRPr lang="en-US"/>
        </a:p>
      </dgm:t>
    </dgm:pt>
    <dgm:pt modelId="{63E89EA7-A416-42A2-9898-CBA3FA056B30}" type="sibTrans" cxnId="{819740B7-A246-4C8E-BB2A-7F58E49752E5}">
      <dgm:prSet/>
      <dgm:spPr/>
      <dgm:t>
        <a:bodyPr/>
        <a:lstStyle/>
        <a:p>
          <a:endParaRPr lang="en-US"/>
        </a:p>
      </dgm:t>
    </dgm:pt>
    <dgm:pt modelId="{DFC20EF5-81F4-4759-9EF9-541548FB3285}">
      <dgm:prSet/>
      <dgm:spPr/>
      <dgm:t>
        <a:bodyPr/>
        <a:lstStyle/>
        <a:p>
          <a:pPr rtl="0"/>
          <a:r>
            <a:rPr lang="en-US"/>
            <a:t>Introducing an aircraft with </a:t>
          </a:r>
          <a:r>
            <a:rPr lang="en-US">
              <a:latin typeface="+mn-lt"/>
            </a:rPr>
            <a:t>230</a:t>
          </a:r>
          <a:r>
            <a:rPr lang="en-US"/>
            <a:t> Seat Capacity</a:t>
          </a:r>
          <a:endParaRPr lang="en-US">
            <a:latin typeface="Calibri Light" panose="020F0302020204030204"/>
          </a:endParaRPr>
        </a:p>
      </dgm:t>
    </dgm:pt>
    <dgm:pt modelId="{C6764FD2-F749-4BE7-BF60-6611C5580672}" type="parTrans" cxnId="{A0B55A01-8571-4BA8-A645-8E3A6836CD14}">
      <dgm:prSet/>
      <dgm:spPr/>
      <dgm:t>
        <a:bodyPr/>
        <a:lstStyle/>
        <a:p>
          <a:endParaRPr lang="en-US"/>
        </a:p>
      </dgm:t>
    </dgm:pt>
    <dgm:pt modelId="{0A06F6AF-7D0E-4C85-A2D0-FC94BABF374E}" type="sibTrans" cxnId="{A0B55A01-8571-4BA8-A645-8E3A6836CD14}">
      <dgm:prSet/>
      <dgm:spPr/>
      <dgm:t>
        <a:bodyPr/>
        <a:lstStyle/>
        <a:p>
          <a:endParaRPr lang="en-US"/>
        </a:p>
      </dgm:t>
    </dgm:pt>
    <dgm:pt modelId="{9797E183-33F5-4F0D-988A-A6F20395F3D4}">
      <dgm:prSet/>
      <dgm:spPr/>
      <dgm:t>
        <a:bodyPr/>
        <a:lstStyle/>
        <a:p>
          <a:r>
            <a:rPr lang="en-US"/>
            <a:t>Global Markets – China</a:t>
          </a:r>
        </a:p>
      </dgm:t>
    </dgm:pt>
    <dgm:pt modelId="{EE79D4A0-A939-45A0-8E9A-C146B09EDE13}" type="parTrans" cxnId="{71189742-9872-4D16-A579-0E9D4C78EEBE}">
      <dgm:prSet/>
      <dgm:spPr/>
      <dgm:t>
        <a:bodyPr/>
        <a:lstStyle/>
        <a:p>
          <a:endParaRPr lang="en-US"/>
        </a:p>
      </dgm:t>
    </dgm:pt>
    <dgm:pt modelId="{33B1BB82-561C-4A5B-B0A4-C126AE36E771}" type="sibTrans" cxnId="{71189742-9872-4D16-A579-0E9D4C78EEBE}">
      <dgm:prSet/>
      <dgm:spPr/>
      <dgm:t>
        <a:bodyPr/>
        <a:lstStyle/>
        <a:p>
          <a:endParaRPr lang="en-US"/>
        </a:p>
      </dgm:t>
    </dgm:pt>
    <dgm:pt modelId="{F508456B-5BA3-4590-BD2B-24B9E39D4D17}">
      <dgm:prSet/>
      <dgm:spPr/>
      <dgm:t>
        <a:bodyPr/>
        <a:lstStyle/>
        <a:p>
          <a:r>
            <a:rPr lang="en-US"/>
            <a:t>2nd Largest Aviation Market</a:t>
          </a:r>
        </a:p>
      </dgm:t>
    </dgm:pt>
    <dgm:pt modelId="{D340B79D-6A45-4B14-AF52-C1372DE13CB6}" type="parTrans" cxnId="{78C42130-5D3A-490A-A23B-BDFD174DF8F1}">
      <dgm:prSet/>
      <dgm:spPr/>
      <dgm:t>
        <a:bodyPr/>
        <a:lstStyle/>
        <a:p>
          <a:endParaRPr lang="en-US"/>
        </a:p>
      </dgm:t>
    </dgm:pt>
    <dgm:pt modelId="{44331DCE-8C89-476D-BAA0-5CC78DF8F3B0}" type="sibTrans" cxnId="{78C42130-5D3A-490A-A23B-BDFD174DF8F1}">
      <dgm:prSet/>
      <dgm:spPr/>
      <dgm:t>
        <a:bodyPr/>
        <a:lstStyle/>
        <a:p>
          <a:endParaRPr lang="en-US"/>
        </a:p>
      </dgm:t>
    </dgm:pt>
    <dgm:pt modelId="{B8ED8EF1-0BCC-4C28-A67D-7CD36D8D816F}">
      <dgm:prSet/>
      <dgm:spPr/>
      <dgm:t>
        <a:bodyPr/>
        <a:lstStyle/>
        <a:p>
          <a:r>
            <a:rPr lang="en-US"/>
            <a:t>Boeing China Delivery Centers </a:t>
          </a:r>
        </a:p>
      </dgm:t>
    </dgm:pt>
    <dgm:pt modelId="{32BA75AE-747D-439D-9358-8B24C0993E92}" type="parTrans" cxnId="{6F062143-C449-48D3-A6FB-D892F1B3EDFF}">
      <dgm:prSet/>
      <dgm:spPr/>
      <dgm:t>
        <a:bodyPr/>
        <a:lstStyle/>
        <a:p>
          <a:endParaRPr lang="en-US"/>
        </a:p>
      </dgm:t>
    </dgm:pt>
    <dgm:pt modelId="{9545159D-17FE-4206-9B46-B35171E72C32}" type="sibTrans" cxnId="{6F062143-C449-48D3-A6FB-D892F1B3EDFF}">
      <dgm:prSet/>
      <dgm:spPr/>
      <dgm:t>
        <a:bodyPr/>
        <a:lstStyle/>
        <a:p>
          <a:endParaRPr lang="en-US"/>
        </a:p>
      </dgm:t>
    </dgm:pt>
    <dgm:pt modelId="{D6AB937C-F289-4041-8765-1766579D51FD}" type="pres">
      <dgm:prSet presAssocID="{062080BB-CDF8-4B3E-A634-D30AD3B47CC5}" presName="Name0" presStyleCnt="0">
        <dgm:presLayoutVars>
          <dgm:dir/>
          <dgm:animLvl val="lvl"/>
          <dgm:resizeHandles val="exact"/>
        </dgm:presLayoutVars>
      </dgm:prSet>
      <dgm:spPr/>
    </dgm:pt>
    <dgm:pt modelId="{62A7110D-E869-4125-AE1B-9CD45FEB04CD}" type="pres">
      <dgm:prSet presAssocID="{DC64805C-E128-4993-9B04-8017EB640249}" presName="composite" presStyleCnt="0"/>
      <dgm:spPr/>
    </dgm:pt>
    <dgm:pt modelId="{1F629CFA-9A58-4692-81A1-E69EEC2FC5B6}" type="pres">
      <dgm:prSet presAssocID="{DC64805C-E128-4993-9B04-8017EB640249}" presName="parTx" presStyleLbl="alignNode1" presStyleIdx="0" presStyleCnt="2">
        <dgm:presLayoutVars>
          <dgm:chMax val="0"/>
          <dgm:chPref val="0"/>
          <dgm:bulletEnabled val="1"/>
        </dgm:presLayoutVars>
      </dgm:prSet>
      <dgm:spPr/>
    </dgm:pt>
    <dgm:pt modelId="{92C04016-C1CE-41CE-9226-DE819A90628F}" type="pres">
      <dgm:prSet presAssocID="{DC64805C-E128-4993-9B04-8017EB640249}" presName="desTx" presStyleLbl="alignAccFollowNode1" presStyleIdx="0" presStyleCnt="2">
        <dgm:presLayoutVars>
          <dgm:bulletEnabled val="1"/>
        </dgm:presLayoutVars>
      </dgm:prSet>
      <dgm:spPr/>
    </dgm:pt>
    <dgm:pt modelId="{D63D2D94-21B8-41BC-9959-E7C4F595DDA4}" type="pres">
      <dgm:prSet presAssocID="{63E89EA7-A416-42A2-9898-CBA3FA056B30}" presName="space" presStyleCnt="0"/>
      <dgm:spPr/>
    </dgm:pt>
    <dgm:pt modelId="{5F75B2F9-140C-4065-9CE7-4EF6521EB847}" type="pres">
      <dgm:prSet presAssocID="{9797E183-33F5-4F0D-988A-A6F20395F3D4}" presName="composite" presStyleCnt="0"/>
      <dgm:spPr/>
    </dgm:pt>
    <dgm:pt modelId="{598C8108-7CC3-4EF3-8B6D-B99DBAFEF30A}" type="pres">
      <dgm:prSet presAssocID="{9797E183-33F5-4F0D-988A-A6F20395F3D4}" presName="parTx" presStyleLbl="alignNode1" presStyleIdx="1" presStyleCnt="2">
        <dgm:presLayoutVars>
          <dgm:chMax val="0"/>
          <dgm:chPref val="0"/>
          <dgm:bulletEnabled val="1"/>
        </dgm:presLayoutVars>
      </dgm:prSet>
      <dgm:spPr/>
    </dgm:pt>
    <dgm:pt modelId="{B8D1B8A3-A8FD-4884-8904-52ABC3460324}" type="pres">
      <dgm:prSet presAssocID="{9797E183-33F5-4F0D-988A-A6F20395F3D4}" presName="desTx" presStyleLbl="alignAccFollowNode1" presStyleIdx="1" presStyleCnt="2">
        <dgm:presLayoutVars>
          <dgm:bulletEnabled val="1"/>
        </dgm:presLayoutVars>
      </dgm:prSet>
      <dgm:spPr/>
    </dgm:pt>
  </dgm:ptLst>
  <dgm:cxnLst>
    <dgm:cxn modelId="{A0B55A01-8571-4BA8-A645-8E3A6836CD14}" srcId="{DC64805C-E128-4993-9B04-8017EB640249}" destId="{DFC20EF5-81F4-4759-9EF9-541548FB3285}" srcOrd="0" destOrd="0" parTransId="{C6764FD2-F749-4BE7-BF60-6611C5580672}" sibTransId="{0A06F6AF-7D0E-4C85-A2D0-FC94BABF374E}"/>
    <dgm:cxn modelId="{025AA72D-F22E-4F83-83BE-5D02A14E56FD}" type="presOf" srcId="{F508456B-5BA3-4590-BD2B-24B9E39D4D17}" destId="{B8D1B8A3-A8FD-4884-8904-52ABC3460324}" srcOrd="0" destOrd="0" presId="urn:microsoft.com/office/officeart/2005/8/layout/hList1"/>
    <dgm:cxn modelId="{5851D52E-8FCD-4B7F-A700-9FA0F56DBFB4}" type="presOf" srcId="{DC64805C-E128-4993-9B04-8017EB640249}" destId="{1F629CFA-9A58-4692-81A1-E69EEC2FC5B6}" srcOrd="0" destOrd="0" presId="urn:microsoft.com/office/officeart/2005/8/layout/hList1"/>
    <dgm:cxn modelId="{78C42130-5D3A-490A-A23B-BDFD174DF8F1}" srcId="{9797E183-33F5-4F0D-988A-A6F20395F3D4}" destId="{F508456B-5BA3-4590-BD2B-24B9E39D4D17}" srcOrd="0" destOrd="0" parTransId="{D340B79D-6A45-4B14-AF52-C1372DE13CB6}" sibTransId="{44331DCE-8C89-476D-BAA0-5CC78DF8F3B0}"/>
    <dgm:cxn modelId="{71189742-9872-4D16-A579-0E9D4C78EEBE}" srcId="{062080BB-CDF8-4B3E-A634-D30AD3B47CC5}" destId="{9797E183-33F5-4F0D-988A-A6F20395F3D4}" srcOrd="1" destOrd="0" parTransId="{EE79D4A0-A939-45A0-8E9A-C146B09EDE13}" sibTransId="{33B1BB82-561C-4A5B-B0A4-C126AE36E771}"/>
    <dgm:cxn modelId="{6F062143-C449-48D3-A6FB-D892F1B3EDFF}" srcId="{9797E183-33F5-4F0D-988A-A6F20395F3D4}" destId="{B8ED8EF1-0BCC-4C28-A67D-7CD36D8D816F}" srcOrd="1" destOrd="0" parTransId="{32BA75AE-747D-439D-9358-8B24C0993E92}" sibTransId="{9545159D-17FE-4206-9B46-B35171E72C32}"/>
    <dgm:cxn modelId="{01A04853-1A88-4C8A-ABA0-4942560BD431}" type="presOf" srcId="{DFC20EF5-81F4-4759-9EF9-541548FB3285}" destId="{92C04016-C1CE-41CE-9226-DE819A90628F}" srcOrd="0" destOrd="0" presId="urn:microsoft.com/office/officeart/2005/8/layout/hList1"/>
    <dgm:cxn modelId="{11B2F693-26C7-4C7C-956B-80E688B38345}" type="presOf" srcId="{B8ED8EF1-0BCC-4C28-A67D-7CD36D8D816F}" destId="{B8D1B8A3-A8FD-4884-8904-52ABC3460324}" srcOrd="0" destOrd="1" presId="urn:microsoft.com/office/officeart/2005/8/layout/hList1"/>
    <dgm:cxn modelId="{763D85AE-AA5E-4868-A357-CDAE319EA607}" type="presOf" srcId="{9797E183-33F5-4F0D-988A-A6F20395F3D4}" destId="{598C8108-7CC3-4EF3-8B6D-B99DBAFEF30A}" srcOrd="0" destOrd="0" presId="urn:microsoft.com/office/officeart/2005/8/layout/hList1"/>
    <dgm:cxn modelId="{819740B7-A246-4C8E-BB2A-7F58E49752E5}" srcId="{062080BB-CDF8-4B3E-A634-D30AD3B47CC5}" destId="{DC64805C-E128-4993-9B04-8017EB640249}" srcOrd="0" destOrd="0" parTransId="{BB33FECF-C6FF-4E10-973E-54460613338E}" sibTransId="{63E89EA7-A416-42A2-9898-CBA3FA056B30}"/>
    <dgm:cxn modelId="{C33F1AF8-B018-43F4-96A8-6779789B3A1C}" type="presOf" srcId="{062080BB-CDF8-4B3E-A634-D30AD3B47CC5}" destId="{D6AB937C-F289-4041-8765-1766579D51FD}" srcOrd="0" destOrd="0" presId="urn:microsoft.com/office/officeart/2005/8/layout/hList1"/>
    <dgm:cxn modelId="{45F70C87-E009-49C1-8FC6-656B60AFCE87}" type="presParOf" srcId="{D6AB937C-F289-4041-8765-1766579D51FD}" destId="{62A7110D-E869-4125-AE1B-9CD45FEB04CD}" srcOrd="0" destOrd="0" presId="urn:microsoft.com/office/officeart/2005/8/layout/hList1"/>
    <dgm:cxn modelId="{796625A4-01ED-498D-9CD8-0758FF57BB99}" type="presParOf" srcId="{62A7110D-E869-4125-AE1B-9CD45FEB04CD}" destId="{1F629CFA-9A58-4692-81A1-E69EEC2FC5B6}" srcOrd="0" destOrd="0" presId="urn:microsoft.com/office/officeart/2005/8/layout/hList1"/>
    <dgm:cxn modelId="{9E06CE2E-71DC-4861-801D-AF5F5BB66507}" type="presParOf" srcId="{62A7110D-E869-4125-AE1B-9CD45FEB04CD}" destId="{92C04016-C1CE-41CE-9226-DE819A90628F}" srcOrd="1" destOrd="0" presId="urn:microsoft.com/office/officeart/2005/8/layout/hList1"/>
    <dgm:cxn modelId="{3992E313-BFD9-4090-B2D7-4761EB7B56BB}" type="presParOf" srcId="{D6AB937C-F289-4041-8765-1766579D51FD}" destId="{D63D2D94-21B8-41BC-9959-E7C4F595DDA4}" srcOrd="1" destOrd="0" presId="urn:microsoft.com/office/officeart/2005/8/layout/hList1"/>
    <dgm:cxn modelId="{1E39A0E5-1332-453A-AA7C-FA1867FE3FAA}" type="presParOf" srcId="{D6AB937C-F289-4041-8765-1766579D51FD}" destId="{5F75B2F9-140C-4065-9CE7-4EF6521EB847}" srcOrd="2" destOrd="0" presId="urn:microsoft.com/office/officeart/2005/8/layout/hList1"/>
    <dgm:cxn modelId="{0EF2F1ED-45C5-4C62-82A5-94AF3A8E2DE0}" type="presParOf" srcId="{5F75B2F9-140C-4065-9CE7-4EF6521EB847}" destId="{598C8108-7CC3-4EF3-8B6D-B99DBAFEF30A}" srcOrd="0" destOrd="0" presId="urn:microsoft.com/office/officeart/2005/8/layout/hList1"/>
    <dgm:cxn modelId="{7CCF87E0-DC68-4E9D-9751-F7256EC130A6}" type="presParOf" srcId="{5F75B2F9-140C-4065-9CE7-4EF6521EB847}" destId="{B8D1B8A3-A8FD-4884-8904-52ABC346032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E0AD6-54E7-4848-B598-8A56375AE8C7}">
      <dsp:nvSpPr>
        <dsp:cNvPr id="0" name=""/>
        <dsp:cNvSpPr/>
      </dsp:nvSpPr>
      <dsp:spPr>
        <a:xfrm>
          <a:off x="138924" y="301370"/>
          <a:ext cx="680766" cy="680766"/>
        </a:xfrm>
        <a:prstGeom prst="ellipse">
          <a:avLst/>
        </a:prstGeom>
        <a:solidFill>
          <a:srgbClr val="013075"/>
        </a:solidFill>
        <a:ln>
          <a:noFill/>
        </a:ln>
        <a:effectLst/>
      </dsp:spPr>
      <dsp:style>
        <a:lnRef idx="0">
          <a:scrgbClr r="0" g="0" b="0"/>
        </a:lnRef>
        <a:fillRef idx="1">
          <a:scrgbClr r="0" g="0" b="0"/>
        </a:fillRef>
        <a:effectRef idx="0">
          <a:scrgbClr r="0" g="0" b="0"/>
        </a:effectRef>
        <a:fontRef idx="minor"/>
      </dsp:style>
    </dsp:sp>
    <dsp:sp modelId="{5DDB0B79-67E5-4826-B3AC-71C57F93ECCC}">
      <dsp:nvSpPr>
        <dsp:cNvPr id="0" name=""/>
        <dsp:cNvSpPr/>
      </dsp:nvSpPr>
      <dsp:spPr>
        <a:xfrm>
          <a:off x="281885" y="444331"/>
          <a:ext cx="394844" cy="3948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7975A9-85B8-486D-AB46-9F5129C94C89}">
      <dsp:nvSpPr>
        <dsp:cNvPr id="0" name=""/>
        <dsp:cNvSpPr/>
      </dsp:nvSpPr>
      <dsp:spPr>
        <a:xfrm>
          <a:off x="965569" y="301370"/>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Assumptions</a:t>
          </a:r>
        </a:p>
      </dsp:txBody>
      <dsp:txXfrm>
        <a:off x="965569" y="301370"/>
        <a:ext cx="1604663" cy="680766"/>
      </dsp:txXfrm>
    </dsp:sp>
    <dsp:sp modelId="{820B9CCB-2A2C-4137-9C77-8451AB6C549D}">
      <dsp:nvSpPr>
        <dsp:cNvPr id="0" name=""/>
        <dsp:cNvSpPr/>
      </dsp:nvSpPr>
      <dsp:spPr>
        <a:xfrm>
          <a:off x="2849834" y="301370"/>
          <a:ext cx="680766" cy="680766"/>
        </a:xfrm>
        <a:prstGeom prst="ellipse">
          <a:avLst/>
        </a:prstGeom>
        <a:solidFill>
          <a:srgbClr val="003078"/>
        </a:solidFill>
        <a:ln>
          <a:noFill/>
        </a:ln>
        <a:effectLst/>
      </dsp:spPr>
      <dsp:style>
        <a:lnRef idx="0">
          <a:scrgbClr r="0" g="0" b="0"/>
        </a:lnRef>
        <a:fillRef idx="1">
          <a:scrgbClr r="0" g="0" b="0"/>
        </a:fillRef>
        <a:effectRef idx="0">
          <a:scrgbClr r="0" g="0" b="0"/>
        </a:effectRef>
        <a:fontRef idx="minor"/>
      </dsp:style>
    </dsp:sp>
    <dsp:sp modelId="{F3783366-9324-497E-9F53-3FD00168B195}">
      <dsp:nvSpPr>
        <dsp:cNvPr id="0" name=""/>
        <dsp:cNvSpPr/>
      </dsp:nvSpPr>
      <dsp:spPr>
        <a:xfrm>
          <a:off x="2992795" y="444331"/>
          <a:ext cx="394844" cy="3948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97A8FC-6F92-4141-BE0B-CFA892835B16}">
      <dsp:nvSpPr>
        <dsp:cNvPr id="0" name=""/>
        <dsp:cNvSpPr/>
      </dsp:nvSpPr>
      <dsp:spPr>
        <a:xfrm>
          <a:off x="3676479" y="301370"/>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Current State of Boeing</a:t>
          </a:r>
        </a:p>
      </dsp:txBody>
      <dsp:txXfrm>
        <a:off x="3676479" y="301370"/>
        <a:ext cx="1604663" cy="680766"/>
      </dsp:txXfrm>
    </dsp:sp>
    <dsp:sp modelId="{0EBBFEB9-86B4-41B2-B64B-C82CFE79FD39}">
      <dsp:nvSpPr>
        <dsp:cNvPr id="0" name=""/>
        <dsp:cNvSpPr/>
      </dsp:nvSpPr>
      <dsp:spPr>
        <a:xfrm>
          <a:off x="5560743" y="301370"/>
          <a:ext cx="680766" cy="680766"/>
        </a:xfrm>
        <a:prstGeom prst="ellipse">
          <a:avLst/>
        </a:prstGeom>
        <a:solidFill>
          <a:srgbClr val="013078"/>
        </a:solidFill>
        <a:ln>
          <a:noFill/>
        </a:ln>
        <a:effectLst/>
      </dsp:spPr>
      <dsp:style>
        <a:lnRef idx="0">
          <a:scrgbClr r="0" g="0" b="0"/>
        </a:lnRef>
        <a:fillRef idx="1">
          <a:scrgbClr r="0" g="0" b="0"/>
        </a:fillRef>
        <a:effectRef idx="0">
          <a:scrgbClr r="0" g="0" b="0"/>
        </a:effectRef>
        <a:fontRef idx="minor"/>
      </dsp:style>
    </dsp:sp>
    <dsp:sp modelId="{CFD00D43-BA92-49C9-8FAD-3FADF0488D3A}">
      <dsp:nvSpPr>
        <dsp:cNvPr id="0" name=""/>
        <dsp:cNvSpPr/>
      </dsp:nvSpPr>
      <dsp:spPr>
        <a:xfrm>
          <a:off x="5703704" y="444331"/>
          <a:ext cx="394844" cy="3948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84B12E-3DBB-43C6-8B42-1FE9EFEFC9E6}">
      <dsp:nvSpPr>
        <dsp:cNvPr id="0" name=""/>
        <dsp:cNvSpPr/>
      </dsp:nvSpPr>
      <dsp:spPr>
        <a:xfrm>
          <a:off x="6387388" y="301370"/>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Our Recommendation</a:t>
          </a:r>
        </a:p>
      </dsp:txBody>
      <dsp:txXfrm>
        <a:off x="6387388" y="301370"/>
        <a:ext cx="1604663" cy="680766"/>
      </dsp:txXfrm>
    </dsp:sp>
    <dsp:sp modelId="{C86B0206-4A53-4A05-A5E4-1B7DD5B6DBEB}">
      <dsp:nvSpPr>
        <dsp:cNvPr id="0" name=""/>
        <dsp:cNvSpPr/>
      </dsp:nvSpPr>
      <dsp:spPr>
        <a:xfrm>
          <a:off x="8271653" y="301370"/>
          <a:ext cx="680766" cy="680766"/>
        </a:xfrm>
        <a:prstGeom prst="ellipse">
          <a:avLst/>
        </a:prstGeom>
        <a:solidFill>
          <a:srgbClr val="01316E"/>
        </a:solidFill>
        <a:ln>
          <a:noFill/>
        </a:ln>
        <a:effectLst/>
      </dsp:spPr>
      <dsp:style>
        <a:lnRef idx="0">
          <a:scrgbClr r="0" g="0" b="0"/>
        </a:lnRef>
        <a:fillRef idx="1">
          <a:scrgbClr r="0" g="0" b="0"/>
        </a:fillRef>
        <a:effectRef idx="0">
          <a:scrgbClr r="0" g="0" b="0"/>
        </a:effectRef>
        <a:fontRef idx="minor"/>
      </dsp:style>
    </dsp:sp>
    <dsp:sp modelId="{7510CF63-14CB-49DA-8392-0B4AE6747013}">
      <dsp:nvSpPr>
        <dsp:cNvPr id="0" name=""/>
        <dsp:cNvSpPr/>
      </dsp:nvSpPr>
      <dsp:spPr>
        <a:xfrm>
          <a:off x="8414614" y="444331"/>
          <a:ext cx="394844" cy="3948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DD3ABA-A064-4CC2-BDAD-EDA6ED32383C}">
      <dsp:nvSpPr>
        <dsp:cNvPr id="0" name=""/>
        <dsp:cNvSpPr/>
      </dsp:nvSpPr>
      <dsp:spPr>
        <a:xfrm>
          <a:off x="9098298" y="301370"/>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Market Trends</a:t>
          </a:r>
        </a:p>
      </dsp:txBody>
      <dsp:txXfrm>
        <a:off x="9098298" y="301370"/>
        <a:ext cx="1604663" cy="680766"/>
      </dsp:txXfrm>
    </dsp:sp>
    <dsp:sp modelId="{E3A61506-5BD1-457E-8906-5B197A6086B7}">
      <dsp:nvSpPr>
        <dsp:cNvPr id="0" name=""/>
        <dsp:cNvSpPr/>
      </dsp:nvSpPr>
      <dsp:spPr>
        <a:xfrm>
          <a:off x="138924" y="1384458"/>
          <a:ext cx="680766" cy="680766"/>
        </a:xfrm>
        <a:prstGeom prst="ellipse">
          <a:avLst/>
        </a:prstGeom>
        <a:solidFill>
          <a:srgbClr val="012F7D"/>
        </a:solidFill>
        <a:ln>
          <a:noFill/>
        </a:ln>
        <a:effectLst/>
      </dsp:spPr>
      <dsp:style>
        <a:lnRef idx="0">
          <a:scrgbClr r="0" g="0" b="0"/>
        </a:lnRef>
        <a:fillRef idx="1">
          <a:scrgbClr r="0" g="0" b="0"/>
        </a:fillRef>
        <a:effectRef idx="0">
          <a:scrgbClr r="0" g="0" b="0"/>
        </a:effectRef>
        <a:fontRef idx="minor"/>
      </dsp:style>
    </dsp:sp>
    <dsp:sp modelId="{A3DB01E2-8FF6-454D-BED3-1D75E905A013}">
      <dsp:nvSpPr>
        <dsp:cNvPr id="0" name=""/>
        <dsp:cNvSpPr/>
      </dsp:nvSpPr>
      <dsp:spPr>
        <a:xfrm>
          <a:off x="281885" y="1527419"/>
          <a:ext cx="394844" cy="3948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4D999-48F3-4D9D-89D9-2BDA9B2D26FA}">
      <dsp:nvSpPr>
        <dsp:cNvPr id="0" name=""/>
        <dsp:cNvSpPr/>
      </dsp:nvSpPr>
      <dsp:spPr>
        <a:xfrm>
          <a:off x="965569" y="1384458"/>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Financial Analysis</a:t>
          </a:r>
        </a:p>
      </dsp:txBody>
      <dsp:txXfrm>
        <a:off x="965569" y="1384458"/>
        <a:ext cx="1604663" cy="680766"/>
      </dsp:txXfrm>
    </dsp:sp>
    <dsp:sp modelId="{09734EEC-6A03-4AB9-AD9D-750F1647ABD4}">
      <dsp:nvSpPr>
        <dsp:cNvPr id="0" name=""/>
        <dsp:cNvSpPr/>
      </dsp:nvSpPr>
      <dsp:spPr>
        <a:xfrm>
          <a:off x="2849834" y="1384458"/>
          <a:ext cx="680766" cy="680766"/>
        </a:xfrm>
        <a:prstGeom prst="ellipse">
          <a:avLst/>
        </a:prstGeom>
        <a:solidFill>
          <a:srgbClr val="023179"/>
        </a:solidFill>
        <a:ln>
          <a:noFill/>
        </a:ln>
        <a:effectLst/>
      </dsp:spPr>
      <dsp:style>
        <a:lnRef idx="0">
          <a:scrgbClr r="0" g="0" b="0"/>
        </a:lnRef>
        <a:fillRef idx="1">
          <a:scrgbClr r="0" g="0" b="0"/>
        </a:fillRef>
        <a:effectRef idx="0">
          <a:scrgbClr r="0" g="0" b="0"/>
        </a:effectRef>
        <a:fontRef idx="minor"/>
      </dsp:style>
    </dsp:sp>
    <dsp:sp modelId="{DACB8461-694E-46E8-85CB-7BAA577EE78A}">
      <dsp:nvSpPr>
        <dsp:cNvPr id="0" name=""/>
        <dsp:cNvSpPr/>
      </dsp:nvSpPr>
      <dsp:spPr>
        <a:xfrm>
          <a:off x="2992795" y="1527419"/>
          <a:ext cx="394844" cy="3948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714CD-927A-4787-8696-2798696916BD}">
      <dsp:nvSpPr>
        <dsp:cNvPr id="0" name=""/>
        <dsp:cNvSpPr/>
      </dsp:nvSpPr>
      <dsp:spPr>
        <a:xfrm>
          <a:off x="3676479" y="1384458"/>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Performance Goals</a:t>
          </a:r>
        </a:p>
      </dsp:txBody>
      <dsp:txXfrm>
        <a:off x="3676479" y="1384458"/>
        <a:ext cx="1604663" cy="680766"/>
      </dsp:txXfrm>
    </dsp:sp>
    <dsp:sp modelId="{4F55A143-A635-4DAB-990D-08ACDCF56D57}">
      <dsp:nvSpPr>
        <dsp:cNvPr id="0" name=""/>
        <dsp:cNvSpPr/>
      </dsp:nvSpPr>
      <dsp:spPr>
        <a:xfrm>
          <a:off x="5560743" y="1384458"/>
          <a:ext cx="680766" cy="680766"/>
        </a:xfrm>
        <a:prstGeom prst="ellipse">
          <a:avLst/>
        </a:prstGeom>
        <a:solidFill>
          <a:srgbClr val="023376"/>
        </a:solidFill>
        <a:ln>
          <a:noFill/>
        </a:ln>
        <a:effectLst/>
      </dsp:spPr>
      <dsp:style>
        <a:lnRef idx="0">
          <a:scrgbClr r="0" g="0" b="0"/>
        </a:lnRef>
        <a:fillRef idx="1">
          <a:scrgbClr r="0" g="0" b="0"/>
        </a:fillRef>
        <a:effectRef idx="0">
          <a:scrgbClr r="0" g="0" b="0"/>
        </a:effectRef>
        <a:fontRef idx="minor"/>
      </dsp:style>
    </dsp:sp>
    <dsp:sp modelId="{A7538A0E-77A8-4E77-A4D0-3E833627604F}">
      <dsp:nvSpPr>
        <dsp:cNvPr id="0" name=""/>
        <dsp:cNvSpPr/>
      </dsp:nvSpPr>
      <dsp:spPr>
        <a:xfrm>
          <a:off x="5703704" y="1527419"/>
          <a:ext cx="394844" cy="3948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ABC931-E19D-4F32-94AC-C027831EF828}">
      <dsp:nvSpPr>
        <dsp:cNvPr id="0" name=""/>
        <dsp:cNvSpPr/>
      </dsp:nvSpPr>
      <dsp:spPr>
        <a:xfrm>
          <a:off x="6387388" y="1384458"/>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Implementation Timeline</a:t>
          </a:r>
        </a:p>
      </dsp:txBody>
      <dsp:txXfrm>
        <a:off x="6387388" y="1384458"/>
        <a:ext cx="1604663" cy="680766"/>
      </dsp:txXfrm>
    </dsp:sp>
    <dsp:sp modelId="{06D6177B-1397-4D7D-97D2-F97F249E34DF}">
      <dsp:nvSpPr>
        <dsp:cNvPr id="0" name=""/>
        <dsp:cNvSpPr/>
      </dsp:nvSpPr>
      <dsp:spPr>
        <a:xfrm>
          <a:off x="8271653" y="1384458"/>
          <a:ext cx="680766" cy="680766"/>
        </a:xfrm>
        <a:prstGeom prst="ellipse">
          <a:avLst/>
        </a:prstGeom>
        <a:solidFill>
          <a:srgbClr val="012F7A"/>
        </a:solidFill>
        <a:ln>
          <a:noFill/>
        </a:ln>
        <a:effectLst/>
      </dsp:spPr>
      <dsp:style>
        <a:lnRef idx="0">
          <a:scrgbClr r="0" g="0" b="0"/>
        </a:lnRef>
        <a:fillRef idx="1">
          <a:scrgbClr r="0" g="0" b="0"/>
        </a:fillRef>
        <a:effectRef idx="0">
          <a:scrgbClr r="0" g="0" b="0"/>
        </a:effectRef>
        <a:fontRef idx="minor"/>
      </dsp:style>
    </dsp:sp>
    <dsp:sp modelId="{CF33915E-1588-44F2-A762-25D59DF0CBC5}">
      <dsp:nvSpPr>
        <dsp:cNvPr id="0" name=""/>
        <dsp:cNvSpPr/>
      </dsp:nvSpPr>
      <dsp:spPr>
        <a:xfrm>
          <a:off x="8414614" y="1527419"/>
          <a:ext cx="394844" cy="39484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62288D-9FC3-4576-8ABA-CEFFEF0B84F1}">
      <dsp:nvSpPr>
        <dsp:cNvPr id="0" name=""/>
        <dsp:cNvSpPr/>
      </dsp:nvSpPr>
      <dsp:spPr>
        <a:xfrm>
          <a:off x="9098298" y="1384458"/>
          <a:ext cx="1604663" cy="68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Risks and Considerations</a:t>
          </a:r>
        </a:p>
      </dsp:txBody>
      <dsp:txXfrm>
        <a:off x="9098298" y="1384458"/>
        <a:ext cx="1604663" cy="680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29CFA-9A58-4692-81A1-E69EEC2FC5B6}">
      <dsp:nvSpPr>
        <dsp:cNvPr id="0" name=""/>
        <dsp:cNvSpPr/>
      </dsp:nvSpPr>
      <dsp:spPr>
        <a:xfrm>
          <a:off x="24" y="1017894"/>
          <a:ext cx="2322747" cy="9034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a:t>Competing against Airbus in their Territory</a:t>
          </a:r>
          <a:r>
            <a:rPr lang="en-US" sz="1800" kern="1200">
              <a:latin typeface="Calibri Light" panose="020F0302020204030204"/>
            </a:rPr>
            <a:t> </a:t>
          </a:r>
          <a:endParaRPr lang="en-US" sz="1800" kern="1200"/>
        </a:p>
      </dsp:txBody>
      <dsp:txXfrm>
        <a:off x="24" y="1017894"/>
        <a:ext cx="2322747" cy="903430"/>
      </dsp:txXfrm>
    </dsp:sp>
    <dsp:sp modelId="{92C04016-C1CE-41CE-9226-DE819A90628F}">
      <dsp:nvSpPr>
        <dsp:cNvPr id="0" name=""/>
        <dsp:cNvSpPr/>
      </dsp:nvSpPr>
      <dsp:spPr>
        <a:xfrm>
          <a:off x="24" y="1921324"/>
          <a:ext cx="2322747" cy="12977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a:t>Introducing an aircraft with </a:t>
          </a:r>
          <a:r>
            <a:rPr lang="en-US" sz="1800" kern="1200">
              <a:latin typeface="+mn-lt"/>
            </a:rPr>
            <a:t>230</a:t>
          </a:r>
          <a:r>
            <a:rPr lang="en-US" sz="1800" kern="1200"/>
            <a:t> Seat Capacity</a:t>
          </a:r>
          <a:endParaRPr lang="en-US" sz="1800" kern="1200">
            <a:latin typeface="Calibri Light" panose="020F0302020204030204"/>
          </a:endParaRPr>
        </a:p>
      </dsp:txBody>
      <dsp:txXfrm>
        <a:off x="24" y="1921324"/>
        <a:ext cx="2322747" cy="1297784"/>
      </dsp:txXfrm>
    </dsp:sp>
    <dsp:sp modelId="{598C8108-7CC3-4EF3-8B6D-B99DBAFEF30A}">
      <dsp:nvSpPr>
        <dsp:cNvPr id="0" name=""/>
        <dsp:cNvSpPr/>
      </dsp:nvSpPr>
      <dsp:spPr>
        <a:xfrm>
          <a:off x="2647956" y="1017894"/>
          <a:ext cx="2322747" cy="9034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Global Markets – China</a:t>
          </a:r>
        </a:p>
      </dsp:txBody>
      <dsp:txXfrm>
        <a:off x="2647956" y="1017894"/>
        <a:ext cx="2322747" cy="903430"/>
      </dsp:txXfrm>
    </dsp:sp>
    <dsp:sp modelId="{B8D1B8A3-A8FD-4884-8904-52ABC3460324}">
      <dsp:nvSpPr>
        <dsp:cNvPr id="0" name=""/>
        <dsp:cNvSpPr/>
      </dsp:nvSpPr>
      <dsp:spPr>
        <a:xfrm>
          <a:off x="2647956" y="1921324"/>
          <a:ext cx="2322747" cy="12977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2nd Largest Aviation Market</a:t>
          </a:r>
        </a:p>
        <a:p>
          <a:pPr marL="171450" lvl="1" indent="-171450" algn="l" defTabSz="800100">
            <a:lnSpc>
              <a:spcPct val="90000"/>
            </a:lnSpc>
            <a:spcBef>
              <a:spcPct val="0"/>
            </a:spcBef>
            <a:spcAft>
              <a:spcPct val="15000"/>
            </a:spcAft>
            <a:buChar char="•"/>
          </a:pPr>
          <a:r>
            <a:rPr lang="en-US" sz="1800" kern="1200"/>
            <a:t>Boeing China Delivery Centers </a:t>
          </a:r>
        </a:p>
      </dsp:txBody>
      <dsp:txXfrm>
        <a:off x="2647956" y="1921324"/>
        <a:ext cx="2322747" cy="129778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CE6FE-020D-48CF-92BA-91737E276CDB}" type="datetimeFigureOut">
              <a:rPr lang="en-US"/>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6A3D0-D170-428D-B8D4-1FE2F46CD113}" type="slidenum">
              <a:rPr lang="en-US"/>
              <a:t>‹#›</a:t>
            </a:fld>
            <a:endParaRPr lang="en-US"/>
          </a:p>
        </p:txBody>
      </p:sp>
    </p:spTree>
    <p:extLst>
      <p:ext uri="{BB962C8B-B14F-4D97-AF65-F5344CB8AC3E}">
        <p14:creationId xmlns:p14="http://schemas.microsoft.com/office/powerpoint/2010/main" val="415631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My name is Richard Ramirez, and I am a Junior majoring in Finance!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are excited to share with you, our presentation!</a:t>
            </a:r>
          </a:p>
          <a:p>
            <a:endParaRPr lang="en-US"/>
          </a:p>
        </p:txBody>
      </p:sp>
      <p:sp>
        <p:nvSpPr>
          <p:cNvPr id="4" name="Slide Number Placeholder 3"/>
          <p:cNvSpPr>
            <a:spLocks noGrp="1"/>
          </p:cNvSpPr>
          <p:nvPr>
            <p:ph type="sldNum" sz="quarter" idx="5"/>
          </p:nvPr>
        </p:nvSpPr>
        <p:spPr/>
        <p:txBody>
          <a:bodyPr/>
          <a:lstStyle/>
          <a:p>
            <a:fld id="{1966A3D0-D170-428D-B8D4-1FE2F46CD113}" type="slidenum">
              <a:rPr lang="en-US" smtClean="0"/>
              <a:t>2</a:t>
            </a:fld>
            <a:endParaRPr lang="en-US"/>
          </a:p>
        </p:txBody>
      </p:sp>
    </p:spTree>
    <p:extLst>
      <p:ext uri="{BB962C8B-B14F-4D97-AF65-F5344CB8AC3E}">
        <p14:creationId xmlns:p14="http://schemas.microsoft.com/office/powerpoint/2010/main" val="17673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u="sng">
                <a:effectLst/>
                <a:latin typeface="Calibri" panose="020F0502020204030204" pitchFamily="34" charset="0"/>
                <a:ea typeface="Calibri" panose="020F0502020204030204" pitchFamily="34" charset="0"/>
                <a:cs typeface="Times New Roman" panose="02020603050405020304" pitchFamily="18" charset="0"/>
              </a:rPr>
              <a:t>Slide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start us off here is a quick view of our agenda for today!</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Now to kick off our presentation I wanted to go over some assumptions we have made based on our research and after reviewing the case scenario.</a:t>
            </a:r>
          </a:p>
          <a:p>
            <a:endParaRPr lang="en-US">
              <a:cs typeface="Calibri"/>
            </a:endParaRPr>
          </a:p>
        </p:txBody>
      </p:sp>
      <p:sp>
        <p:nvSpPr>
          <p:cNvPr id="4" name="Slide Number Placeholder 3"/>
          <p:cNvSpPr>
            <a:spLocks noGrp="1"/>
          </p:cNvSpPr>
          <p:nvPr>
            <p:ph type="sldNum" sz="quarter" idx="5"/>
          </p:nvPr>
        </p:nvSpPr>
        <p:spPr/>
        <p:txBody>
          <a:bodyPr/>
          <a:lstStyle/>
          <a:p>
            <a:fld id="{1966A3D0-D170-428D-B8D4-1FE2F46CD113}" type="slidenum">
              <a:rPr lang="en-US"/>
              <a:t>3</a:t>
            </a:fld>
            <a:endParaRPr lang="en-US"/>
          </a:p>
        </p:txBody>
      </p:sp>
    </p:spTree>
    <p:extLst>
      <p:ext uri="{BB962C8B-B14F-4D97-AF65-F5344CB8AC3E}">
        <p14:creationId xmlns:p14="http://schemas.microsoft.com/office/powerpoint/2010/main" val="176616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u="sng">
                <a:effectLst/>
                <a:latin typeface="Calibri" panose="020F0502020204030204" pitchFamily="34" charset="0"/>
                <a:ea typeface="Calibri" panose="020F0502020204030204" pitchFamily="34" charset="0"/>
                <a:cs typeface="Times New Roman" panose="02020603050405020304" pitchFamily="18" charset="0"/>
              </a:rPr>
              <a:t>Slide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First, we believe globally, we have a common objective to reduce carbon emissions to save our planet.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that in mind, our project has the end goal of having a full-electric aircraft in the 2040’s.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table from the International Air Transport Association illustrates the potential timeframes for the availability of aircraft and engine concepts for airliners.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you can see, Hybrid Electric Propulsion  and Full- Electric technology is expected to be available approximately in the year 2030 and 2035, respectively.</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Now based on Boeing’s Market Outlook, we assume that the fleet will grow to roughly 49 to 50 thousand aircraft in the 2040’s.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Of those aircraft in the 2040 fleet, 75% will be single-aisle Narrow to mid body aircraft.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Furthermore, with our research, we discovered that Sustainable Aviation Fuel, simply put, isn’t that sustainable.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Unless there is some innovation that allows us to produce SAF more efficiently, SAF’s are not scalable.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And lastly, we looked at Boeing’s debt situation.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What we concluded is…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the current business transformation activities, and back-logged orders with a value estimated at $282 billion waiting to be fulfilled.</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Boeing will restore its capital structure back to a respectable 85/15 debt-to-equity ratio within the next 5 years.</a:t>
            </a:r>
          </a:p>
          <a:p>
            <a:endParaRPr lang="en-US">
              <a:cs typeface="Calibri"/>
            </a:endParaRPr>
          </a:p>
        </p:txBody>
      </p:sp>
      <p:sp>
        <p:nvSpPr>
          <p:cNvPr id="4" name="Slide Number Placeholder 3"/>
          <p:cNvSpPr>
            <a:spLocks noGrp="1"/>
          </p:cNvSpPr>
          <p:nvPr>
            <p:ph type="sldNum" sz="quarter" idx="5"/>
          </p:nvPr>
        </p:nvSpPr>
        <p:spPr/>
        <p:txBody>
          <a:bodyPr/>
          <a:lstStyle/>
          <a:p>
            <a:fld id="{1966A3D0-D170-428D-B8D4-1FE2F46CD113}" type="slidenum">
              <a:rPr lang="en-US"/>
              <a:t>4</a:t>
            </a:fld>
            <a:endParaRPr lang="en-US"/>
          </a:p>
        </p:txBody>
      </p:sp>
    </p:spTree>
    <p:extLst>
      <p:ext uri="{BB962C8B-B14F-4D97-AF65-F5344CB8AC3E}">
        <p14:creationId xmlns:p14="http://schemas.microsoft.com/office/powerpoint/2010/main" val="376293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Government is looking to have net zero-carbon aviation sector by 2050. The government is also trying to be producing at least 3 billion gallons of sustainable fuel per year by 2030. United Airlines announced their goal to reduce their carbon emissions intensity 50% by 2035 compared to 2019. Delta Airlines is committed to replace 10% of current jet fuel with SAF by 2030. DHL Express has pledged to use 30% SAF by 2030.</a:t>
            </a:r>
            <a:r>
              <a:rPr lang="en-US"/>
              <a:t> Boeing has reduced their property size by 6 million </a:t>
            </a:r>
            <a:r>
              <a:rPr lang="en-US" err="1"/>
              <a:t>sq.ft</a:t>
            </a:r>
            <a:r>
              <a:rPr lang="en-US"/>
              <a:t>. Left graph is a graph from IRENE (International Renewable Energy Agency.  Biofuels can be okay for the short term, however we would like to slowly taper away from using biofuels for environmental benefits in the </a:t>
            </a:r>
            <a:r>
              <a:rPr lang="en-US" err="1"/>
              <a:t>longterm</a:t>
            </a:r>
            <a:r>
              <a:rPr lang="en-US"/>
              <a:t>.</a:t>
            </a:r>
            <a:endParaRPr lang="en-US">
              <a:cs typeface="Calibri"/>
            </a:endParaRPr>
          </a:p>
        </p:txBody>
      </p:sp>
      <p:sp>
        <p:nvSpPr>
          <p:cNvPr id="4" name="Slide Number Placeholder 3"/>
          <p:cNvSpPr>
            <a:spLocks noGrp="1"/>
          </p:cNvSpPr>
          <p:nvPr>
            <p:ph type="sldNum" sz="quarter" idx="5"/>
          </p:nvPr>
        </p:nvSpPr>
        <p:spPr/>
        <p:txBody>
          <a:bodyPr/>
          <a:lstStyle/>
          <a:p>
            <a:fld id="{1966A3D0-D170-428D-B8D4-1FE2F46CD113}" type="slidenum">
              <a:rPr lang="en-US"/>
              <a:t>5</a:t>
            </a:fld>
            <a:endParaRPr lang="en-US"/>
          </a:p>
        </p:txBody>
      </p:sp>
    </p:spTree>
    <p:extLst>
      <p:ext uri="{BB962C8B-B14F-4D97-AF65-F5344CB8AC3E}">
        <p14:creationId xmlns:p14="http://schemas.microsoft.com/office/powerpoint/2010/main" val="207379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u="sng">
                <a:effectLst/>
                <a:latin typeface="Calibri" panose="020F0502020204030204" pitchFamily="34" charset="0"/>
                <a:ea typeface="Calibri" panose="020F0502020204030204" pitchFamily="34" charset="0"/>
                <a:cs typeface="Times New Roman" panose="02020603050405020304" pitchFamily="18" charset="0"/>
              </a:rPr>
              <a:t>Slide 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Now for our financial analysis, we have two tables before us.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table on top displays calculations with a 40% discount on our list price.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And for comparison, I provided the table on the bottom to illustrate the same calculations but without a discount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For starters…Based on the cost of the 787 project and considering much of the design of the 797G is based on the 787 design cues as Nhan had mentioned earlier,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expect the Initial investment for the 797G to cost roughly $20 billion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mentioned earlier, we discounted our $200 million list price by 40% thus making the discounted list price $120 million.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Operating with a 15% profit margin, our profit per unit is $18 million with a Cost of Goods sold of $102 million.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You might notice that the first couple of years of production, we are actually in a deficit. I will explain in a moment.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calculate the net present value, we made a few assumptions…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R&amp;D expenditure per year will be $1.5 billion dollars.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cost of innovation are due to the cost of new or updated facilities, manufacturing of machines, new technologies, etc.</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assume that when we launch our future generations of the 797G’s, there will be a spike in cost attributed to the cost of innovation.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These costs will be estimated to be at $3 billion and $6 billion respectively.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Some of these costs from innovation will be seen in the cost of goods sold. Because we know there will be costs associated with the ramp up of production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mentioned earlier the first couple of years, we will be operating in a deficit until we refine our production process.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Finally, for our financial analysis, we used net present value to see how the 797G will add benefit to Boeing’s current market value.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you can see, our NPV calculation is about $7.2 billion. </a:t>
            </a:r>
          </a:p>
          <a:p>
            <a:endParaRPr lang="en-US"/>
          </a:p>
        </p:txBody>
      </p:sp>
      <p:sp>
        <p:nvSpPr>
          <p:cNvPr id="4" name="Slide Number Placeholder 3"/>
          <p:cNvSpPr>
            <a:spLocks noGrp="1"/>
          </p:cNvSpPr>
          <p:nvPr>
            <p:ph type="sldNum" sz="quarter" idx="5"/>
          </p:nvPr>
        </p:nvSpPr>
        <p:spPr/>
        <p:txBody>
          <a:bodyPr/>
          <a:lstStyle/>
          <a:p>
            <a:fld id="{1966A3D0-D170-428D-B8D4-1FE2F46CD113}" type="slidenum">
              <a:rPr lang="en-US" smtClean="0"/>
              <a:t>8</a:t>
            </a:fld>
            <a:endParaRPr lang="en-US"/>
          </a:p>
        </p:txBody>
      </p:sp>
    </p:spTree>
    <p:extLst>
      <p:ext uri="{BB962C8B-B14F-4D97-AF65-F5344CB8AC3E}">
        <p14:creationId xmlns:p14="http://schemas.microsoft.com/office/powerpoint/2010/main" val="141487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a table of the Annual Cash flows of the 797 project.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Based on these numbers, the Payback period will be 11.2 years.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may seem long, but bear in mind that the first three years are developmental years, and we don’t start production until the fourth year.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Lastly, with the only one deficit between 2029 and 2040 which is due to the launch of the 797GX,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Looking at the positive cash flows along with the current business transformation efforts mentioned earlier, we hope to further reduce Boeing’s debt prior to 2035</a:t>
            </a:r>
          </a:p>
          <a:p>
            <a:endParaRPr lang="en-US"/>
          </a:p>
        </p:txBody>
      </p:sp>
      <p:sp>
        <p:nvSpPr>
          <p:cNvPr id="4" name="Slide Number Placeholder 3"/>
          <p:cNvSpPr>
            <a:spLocks noGrp="1"/>
          </p:cNvSpPr>
          <p:nvPr>
            <p:ph type="sldNum" sz="quarter" idx="5"/>
          </p:nvPr>
        </p:nvSpPr>
        <p:spPr/>
        <p:txBody>
          <a:bodyPr/>
          <a:lstStyle/>
          <a:p>
            <a:fld id="{1966A3D0-D170-428D-B8D4-1FE2F46CD113}" type="slidenum">
              <a:rPr lang="en-US" smtClean="0"/>
              <a:t>9</a:t>
            </a:fld>
            <a:endParaRPr lang="en-US"/>
          </a:p>
        </p:txBody>
      </p:sp>
    </p:spTree>
    <p:extLst>
      <p:ext uri="{BB962C8B-B14F-4D97-AF65-F5344CB8AC3E}">
        <p14:creationId xmlns:p14="http://schemas.microsoft.com/office/powerpoint/2010/main" val="92180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966A3D0-D170-428D-B8D4-1FE2F46CD113}" type="slidenum">
              <a:rPr lang="en-US"/>
              <a:t>12</a:t>
            </a:fld>
            <a:endParaRPr lang="en-US"/>
          </a:p>
        </p:txBody>
      </p:sp>
    </p:spTree>
    <p:extLst>
      <p:ext uri="{BB962C8B-B14F-4D97-AF65-F5344CB8AC3E}">
        <p14:creationId xmlns:p14="http://schemas.microsoft.com/office/powerpoint/2010/main" val="301059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a table of the Annual Cash flows of the 797 project.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Based on these numbers, the Payback period will be 11.2 years.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may seem long, but bear in mind that the first three years are developmental years, and we don’t start production until the fourth year.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Lastly, with the only one deficit between 2029 and 2040 which is due to the launch of the 797GX,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Looking at the positive cash flows along with the current business transformation efforts mentioned earlier, we hope to further reduce Boeing’s debt prior to 2035</a:t>
            </a:r>
          </a:p>
          <a:p>
            <a:endParaRPr lang="en-US"/>
          </a:p>
        </p:txBody>
      </p:sp>
      <p:sp>
        <p:nvSpPr>
          <p:cNvPr id="4" name="Slide Number Placeholder 3"/>
          <p:cNvSpPr>
            <a:spLocks noGrp="1"/>
          </p:cNvSpPr>
          <p:nvPr>
            <p:ph type="sldNum" sz="quarter" idx="5"/>
          </p:nvPr>
        </p:nvSpPr>
        <p:spPr/>
        <p:txBody>
          <a:bodyPr/>
          <a:lstStyle/>
          <a:p>
            <a:fld id="{1966A3D0-D170-428D-B8D4-1FE2F46CD113}" type="slidenum">
              <a:rPr lang="en-US" smtClean="0"/>
              <a:t>13</a:t>
            </a:fld>
            <a:endParaRPr lang="en-US"/>
          </a:p>
        </p:txBody>
      </p:sp>
    </p:spTree>
    <p:extLst>
      <p:ext uri="{BB962C8B-B14F-4D97-AF65-F5344CB8AC3E}">
        <p14:creationId xmlns:p14="http://schemas.microsoft.com/office/powerpoint/2010/main" val="179890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C581-08D6-42B4-8B95-F43CBB53D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C460CB-4753-4A54-BF4A-8C5253C60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26AB54-099B-4F70-AD2B-FD9C68180728}"/>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8EFC631F-D975-42D8-A640-55161AF81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D693-337C-4BE5-BD35-AE76B55F9853}"/>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2258714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E047-73B7-4A4E-9DC8-FA7306DD63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2D208E-5646-4123-80F2-E80674475F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628F3-5CFD-4AD2-A78E-BB989D518439}"/>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DD49BC1E-D904-4F24-AD7A-2F232B440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FD963-9F6D-4187-8ECC-0927BF9CAE72}"/>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3880009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E2D83-5DE9-490B-BDAD-4CD9C9892F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0FA395-6A5B-405A-BCB9-7A5F5D91E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3498F-E71A-4AE7-A210-8257513C9BB7}"/>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6D685E1E-EF92-429B-8914-37860A295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3AA64-8774-4B82-8082-8306DECC512F}"/>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282177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F198-8F5F-487D-A909-C4599501F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CFDC61-EF10-4B0E-BDFC-5C80815BB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C18B5-DDD3-4D0C-9C3A-80789A421D83}"/>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137A50E1-C56E-4139-860D-CC047A2B4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984A8-C033-42BB-8CDB-EE1E3AC8FC99}"/>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465470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CFA6-5E1E-4E2B-BD31-B5D8C51FDD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A3C8EA-CF60-4BB0-843E-79710F8536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B84533-7CFB-4B45-9DB0-DDF0CB3B1FF8}"/>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D6A0C2FD-3797-4B5B-9B14-59E6E91D7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1317E-0AFE-4442-96BC-C567CC563710}"/>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75694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FA1A-45CD-4660-82CA-059C1E315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2DC5E-ECF2-437E-A59F-4CB3ED46E5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4BE61C-261A-408E-8B9A-2BC9727B5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53664-BB5F-4505-A40D-305419869E45}"/>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6" name="Footer Placeholder 5">
            <a:extLst>
              <a:ext uri="{FF2B5EF4-FFF2-40B4-BE49-F238E27FC236}">
                <a16:creationId xmlns:a16="http://schemas.microsoft.com/office/drawing/2014/main" id="{90436D35-D1FF-4469-9CC8-8F74A1874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3139D-12A4-4B17-A1EB-7D26575D7237}"/>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948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FBA60-9179-441E-A243-765486E959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B9F0F-6401-4E86-BE18-326013D543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02100-386D-43E2-9FBE-A98FD50EE4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1B628A-F028-407F-83E3-6C32D0FAD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349DDF-49EF-4028-852A-E1517380FB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3569A0-1F2C-4DA4-91B4-E12BEA853793}"/>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8" name="Footer Placeholder 7">
            <a:extLst>
              <a:ext uri="{FF2B5EF4-FFF2-40B4-BE49-F238E27FC236}">
                <a16:creationId xmlns:a16="http://schemas.microsoft.com/office/drawing/2014/main" id="{F4336C07-BE30-4D9A-9589-266A2A4A94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088A92-5F0A-4A19-B39B-972A306FBBDB}"/>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38362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8C3D-0FC3-4F45-AD0F-73DE49ED25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4D9BE2-98C3-42D5-AB85-ACEC280048EE}"/>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4" name="Footer Placeholder 3">
            <a:extLst>
              <a:ext uri="{FF2B5EF4-FFF2-40B4-BE49-F238E27FC236}">
                <a16:creationId xmlns:a16="http://schemas.microsoft.com/office/drawing/2014/main" id="{E6888688-5EE8-4E92-82A6-B73709C66F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9142FF-5647-4DB7-A178-1E21EBA20CCA}"/>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289557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21C29E-BC94-47BE-9693-105C36083312}"/>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3" name="Footer Placeholder 2">
            <a:extLst>
              <a:ext uri="{FF2B5EF4-FFF2-40B4-BE49-F238E27FC236}">
                <a16:creationId xmlns:a16="http://schemas.microsoft.com/office/drawing/2014/main" id="{4424CA67-9F2F-41F8-B51F-27AFF90AE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001A3A-9151-408F-AE08-3B7613DB2C08}"/>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3286063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3E51-4046-43C0-8E94-E18BF98CC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C6A7FD-1928-4C56-89BA-B07AB511D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39189F-43B7-420A-850D-50BAF0B28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7D0E1-C1C5-41FA-AE09-BE5039E2606D}"/>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6" name="Footer Placeholder 5">
            <a:extLst>
              <a:ext uri="{FF2B5EF4-FFF2-40B4-BE49-F238E27FC236}">
                <a16:creationId xmlns:a16="http://schemas.microsoft.com/office/drawing/2014/main" id="{73313EE4-B7AD-48E3-8B26-B04E1704A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49CC9-4953-40A0-B2C1-BAAD0CEB50DB}"/>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190594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4F4A-4E8E-4C18-B205-91822F7C5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A7636C-8238-4830-85E9-5A66B7F82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24908-59BA-4199-89B8-7B7663106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60947-F3E5-4A98-AF08-811CAF19C890}"/>
              </a:ext>
            </a:extLst>
          </p:cNvPr>
          <p:cNvSpPr>
            <a:spLocks noGrp="1"/>
          </p:cNvSpPr>
          <p:nvPr>
            <p:ph type="dt" sz="half" idx="10"/>
          </p:nvPr>
        </p:nvSpPr>
        <p:spPr/>
        <p:txBody>
          <a:bodyPr/>
          <a:lstStyle/>
          <a:p>
            <a:fld id="{E87BE852-93C8-4AED-9BCD-E889A829E6F1}" type="datetimeFigureOut">
              <a:rPr lang="en-US" smtClean="0"/>
              <a:t>10/28/2021</a:t>
            </a:fld>
            <a:endParaRPr lang="en-US"/>
          </a:p>
        </p:txBody>
      </p:sp>
      <p:sp>
        <p:nvSpPr>
          <p:cNvPr id="6" name="Footer Placeholder 5">
            <a:extLst>
              <a:ext uri="{FF2B5EF4-FFF2-40B4-BE49-F238E27FC236}">
                <a16:creationId xmlns:a16="http://schemas.microsoft.com/office/drawing/2014/main" id="{7F552A7E-199B-4E57-B61C-3A7F7907D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5C40B-5D65-4DA9-851D-1B2DFF4AAF0F}"/>
              </a:ext>
            </a:extLst>
          </p:cNvPr>
          <p:cNvSpPr>
            <a:spLocks noGrp="1"/>
          </p:cNvSpPr>
          <p:nvPr>
            <p:ph type="sldNum" sz="quarter" idx="12"/>
          </p:nvPr>
        </p:nvSpPr>
        <p:spPr/>
        <p:txBody>
          <a:bodyPr/>
          <a:lstStyle/>
          <a:p>
            <a:fld id="{DEDEB7E0-3D37-4E3E-B248-E83DE886819D}" type="slidenum">
              <a:rPr lang="en-US" smtClean="0"/>
              <a:t>‹#›</a:t>
            </a:fld>
            <a:endParaRPr lang="en-US"/>
          </a:p>
        </p:txBody>
      </p:sp>
    </p:spTree>
    <p:extLst>
      <p:ext uri="{BB962C8B-B14F-4D97-AF65-F5344CB8AC3E}">
        <p14:creationId xmlns:p14="http://schemas.microsoft.com/office/powerpoint/2010/main" val="993705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8367F-20F7-4C9A-9740-1EFB9B9E0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5A138A-D94A-480D-A058-B0777FB644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98121-CB84-4B0C-9ADE-BCB34E621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BE852-93C8-4AED-9BCD-E889A829E6F1}" type="datetimeFigureOut">
              <a:rPr lang="en-US" smtClean="0"/>
              <a:t>10/28/2021</a:t>
            </a:fld>
            <a:endParaRPr lang="en-US"/>
          </a:p>
        </p:txBody>
      </p:sp>
      <p:sp>
        <p:nvSpPr>
          <p:cNvPr id="5" name="Footer Placeholder 4">
            <a:extLst>
              <a:ext uri="{FF2B5EF4-FFF2-40B4-BE49-F238E27FC236}">
                <a16:creationId xmlns:a16="http://schemas.microsoft.com/office/drawing/2014/main" id="{D9C7E580-34E5-40ED-BA9E-305E66938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03C2C-92B8-468A-9905-D48627E6D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EB7E0-3D37-4E3E-B248-E83DE886819D}" type="slidenum">
              <a:rPr lang="en-US" smtClean="0"/>
              <a:t>‹#›</a:t>
            </a:fld>
            <a:endParaRPr lang="en-US"/>
          </a:p>
        </p:txBody>
      </p:sp>
    </p:spTree>
    <p:extLst>
      <p:ext uri="{BB962C8B-B14F-4D97-AF65-F5344CB8AC3E}">
        <p14:creationId xmlns:p14="http://schemas.microsoft.com/office/powerpoint/2010/main" val="370728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08_A4094621.xml"/><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lane, outdoor, sky, runway&#10;&#10;Description automatically generated">
            <a:extLst>
              <a:ext uri="{FF2B5EF4-FFF2-40B4-BE49-F238E27FC236}">
                <a16:creationId xmlns:a16="http://schemas.microsoft.com/office/drawing/2014/main" id="{ED2B5582-7843-4AC4-B159-BEFAB2FB367D}"/>
              </a:ext>
            </a:extLst>
          </p:cNvPr>
          <p:cNvPicPr>
            <a:picLocks noChangeAspect="1"/>
          </p:cNvPicPr>
          <p:nvPr/>
        </p:nvPicPr>
        <p:blipFill rotWithShape="1">
          <a:blip r:embed="rId2">
            <a:alphaModFix/>
          </a:blip>
          <a:srcRect/>
          <a:stretch/>
        </p:blipFill>
        <p:spPr>
          <a:xfrm>
            <a:off x="20" y="1"/>
            <a:ext cx="12191980" cy="6857999"/>
          </a:xfrm>
          <a:prstGeom prst="rect">
            <a:avLst/>
          </a:prstGeom>
        </p:spPr>
      </p:pic>
      <p:sp>
        <p:nvSpPr>
          <p:cNvPr id="34" name="Rectangle 36">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6FEF57-62CD-4A85-87A1-96B93E098BEB}"/>
              </a:ext>
            </a:extLst>
          </p:cNvPr>
          <p:cNvSpPr>
            <a:spLocks noGrp="1"/>
          </p:cNvSpPr>
          <p:nvPr>
            <p:ph type="ctrTitle"/>
          </p:nvPr>
        </p:nvSpPr>
        <p:spPr>
          <a:xfrm>
            <a:off x="969264" y="5154168"/>
            <a:ext cx="6973204" cy="1261872"/>
          </a:xfrm>
        </p:spPr>
        <p:txBody>
          <a:bodyPr vert="horz" lIns="91440" tIns="45720" rIns="91440" bIns="45720" rtlCol="0" anchor="ctr">
            <a:normAutofit/>
          </a:bodyPr>
          <a:lstStyle/>
          <a:p>
            <a:pPr algn="l"/>
            <a:r>
              <a:rPr lang="en-US" sz="4100">
                <a:solidFill>
                  <a:schemeClr val="tx1">
                    <a:lumMod val="85000"/>
                    <a:lumOff val="15000"/>
                  </a:schemeClr>
                </a:solidFill>
                <a:latin typeface="Georgia"/>
              </a:rPr>
              <a:t>Boeing Case Competition</a:t>
            </a:r>
            <a:br>
              <a:rPr lang="en-US" sz="4100">
                <a:latin typeface="Georgia"/>
              </a:rPr>
            </a:br>
            <a:r>
              <a:rPr lang="en-US" sz="4100">
                <a:solidFill>
                  <a:schemeClr val="tx1">
                    <a:lumMod val="85000"/>
                    <a:lumOff val="15000"/>
                  </a:schemeClr>
                </a:solidFill>
                <a:latin typeface="Georgia"/>
              </a:rPr>
              <a:t>Group #4</a:t>
            </a:r>
            <a:endParaRPr lang="en-US">
              <a:solidFill>
                <a:schemeClr val="tx1">
                  <a:lumMod val="85000"/>
                  <a:lumOff val="15000"/>
                </a:schemeClr>
              </a:solidFill>
              <a:latin typeface="Georgia"/>
              <a:cs typeface="Calibri Light" panose="020F0302020204030204"/>
            </a:endParaRPr>
          </a:p>
        </p:txBody>
      </p:sp>
      <p:cxnSp>
        <p:nvCxnSpPr>
          <p:cNvPr id="39" name="Straight Connector 38">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14FF66E-A09C-48F1-B280-9E279FA90D38}"/>
              </a:ext>
            </a:extLst>
          </p:cNvPr>
          <p:cNvSpPr txBox="1">
            <a:spLocks/>
          </p:cNvSpPr>
          <p:nvPr/>
        </p:nvSpPr>
        <p:spPr>
          <a:xfrm>
            <a:off x="8498141" y="5245618"/>
            <a:ext cx="3376936" cy="124328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chemeClr val="tx1">
                    <a:lumMod val="85000"/>
                    <a:lumOff val="15000"/>
                  </a:schemeClr>
                </a:solidFill>
                <a:cs typeface="Calibri Light"/>
              </a:rPr>
              <a:t>October 29th, 2021</a:t>
            </a:r>
          </a:p>
        </p:txBody>
      </p:sp>
    </p:spTree>
    <p:extLst>
      <p:ext uri="{BB962C8B-B14F-4D97-AF65-F5344CB8AC3E}">
        <p14:creationId xmlns:p14="http://schemas.microsoft.com/office/powerpoint/2010/main" val="3062957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713704-6153-4A99-81DC-E4FC22246C15}"/>
              </a:ext>
            </a:extLst>
          </p:cNvPr>
          <p:cNvSpPr>
            <a:spLocks noGrp="1"/>
          </p:cNvSpPr>
          <p:nvPr>
            <p:ph type="title"/>
          </p:nvPr>
        </p:nvSpPr>
        <p:spPr>
          <a:xfrm>
            <a:off x="497262" y="273937"/>
            <a:ext cx="11234863" cy="812333"/>
          </a:xfrm>
        </p:spPr>
        <p:txBody>
          <a:bodyPr vert="horz" lIns="91440" tIns="45720" rIns="91440" bIns="45720" rtlCol="0" anchor="b">
            <a:noAutofit/>
          </a:bodyPr>
          <a:lstStyle/>
          <a:p>
            <a:pPr algn="ctr"/>
            <a:r>
              <a:rPr lang="en-US" sz="4800">
                <a:solidFill>
                  <a:srgbClr val="FFFFFF"/>
                </a:solidFill>
                <a:latin typeface="Georgia"/>
                <a:cs typeface="Times"/>
              </a:rPr>
              <a:t>Implementation Timeline</a:t>
            </a:r>
            <a:endParaRPr lang="en-US">
              <a:latin typeface="Georgia"/>
            </a:endParaRPr>
          </a:p>
        </p:txBody>
      </p:sp>
      <p:sp>
        <p:nvSpPr>
          <p:cNvPr id="4" name="Rectangle 3">
            <a:extLst>
              <a:ext uri="{FF2B5EF4-FFF2-40B4-BE49-F238E27FC236}">
                <a16:creationId xmlns:a16="http://schemas.microsoft.com/office/drawing/2014/main" id="{AC1BDAC1-5A8C-4411-ABE3-8735AC556601}"/>
              </a:ext>
            </a:extLst>
          </p:cNvPr>
          <p:cNvSpPr/>
          <p:nvPr/>
        </p:nvSpPr>
        <p:spPr>
          <a:xfrm>
            <a:off x="-4763" y="4745829"/>
            <a:ext cx="12203905" cy="1071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57EF3803-BD1C-4D97-A1EE-92D346702874}"/>
              </a:ext>
            </a:extLst>
          </p:cNvPr>
          <p:cNvSpPr/>
          <p:nvPr/>
        </p:nvSpPr>
        <p:spPr>
          <a:xfrm flipH="1">
            <a:off x="341313" y="4668834"/>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a:extLst>
              <a:ext uri="{FF2B5EF4-FFF2-40B4-BE49-F238E27FC236}">
                <a16:creationId xmlns:a16="http://schemas.microsoft.com/office/drawing/2014/main" id="{877C24F9-61EB-4BE7-BB25-7710E4FBDFE1}"/>
              </a:ext>
            </a:extLst>
          </p:cNvPr>
          <p:cNvSpPr/>
          <p:nvPr/>
        </p:nvSpPr>
        <p:spPr>
          <a:xfrm flipH="1">
            <a:off x="989805"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04D15F36-A46B-4698-B575-548B21035B8B}"/>
              </a:ext>
            </a:extLst>
          </p:cNvPr>
          <p:cNvSpPr/>
          <p:nvPr/>
        </p:nvSpPr>
        <p:spPr>
          <a:xfrm flipH="1">
            <a:off x="165179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ircle: Hollow 37">
            <a:extLst>
              <a:ext uri="{FF2B5EF4-FFF2-40B4-BE49-F238E27FC236}">
                <a16:creationId xmlns:a16="http://schemas.microsoft.com/office/drawing/2014/main" id="{973CA487-0983-45BB-86DA-DD43872F73C4}"/>
              </a:ext>
            </a:extLst>
          </p:cNvPr>
          <p:cNvSpPr/>
          <p:nvPr/>
        </p:nvSpPr>
        <p:spPr>
          <a:xfrm flipH="1">
            <a:off x="2324892"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ircle: Hollow 46">
            <a:extLst>
              <a:ext uri="{FF2B5EF4-FFF2-40B4-BE49-F238E27FC236}">
                <a16:creationId xmlns:a16="http://schemas.microsoft.com/office/drawing/2014/main" id="{F775AB70-FD64-4D75-8E08-2D0615522732}"/>
              </a:ext>
            </a:extLst>
          </p:cNvPr>
          <p:cNvSpPr/>
          <p:nvPr/>
        </p:nvSpPr>
        <p:spPr>
          <a:xfrm flipH="1">
            <a:off x="299799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Circle: Hollow 60">
            <a:extLst>
              <a:ext uri="{FF2B5EF4-FFF2-40B4-BE49-F238E27FC236}">
                <a16:creationId xmlns:a16="http://schemas.microsoft.com/office/drawing/2014/main" id="{2870F242-9912-4EFB-82AD-F27159B9ADF2}"/>
              </a:ext>
            </a:extLst>
          </p:cNvPr>
          <p:cNvSpPr/>
          <p:nvPr/>
        </p:nvSpPr>
        <p:spPr>
          <a:xfrm flipH="1">
            <a:off x="366474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Circle: Hollow 61">
            <a:extLst>
              <a:ext uri="{FF2B5EF4-FFF2-40B4-BE49-F238E27FC236}">
                <a16:creationId xmlns:a16="http://schemas.microsoft.com/office/drawing/2014/main" id="{A4700106-C163-41D3-8F42-899B4467CEAA}"/>
              </a:ext>
            </a:extLst>
          </p:cNvPr>
          <p:cNvSpPr/>
          <p:nvPr/>
        </p:nvSpPr>
        <p:spPr>
          <a:xfrm flipH="1">
            <a:off x="434181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Circle: Hollow 62">
            <a:extLst>
              <a:ext uri="{FF2B5EF4-FFF2-40B4-BE49-F238E27FC236}">
                <a16:creationId xmlns:a16="http://schemas.microsoft.com/office/drawing/2014/main" id="{3BF51A46-A456-41DE-A554-9C67FFB99B03}"/>
              </a:ext>
            </a:extLst>
          </p:cNvPr>
          <p:cNvSpPr/>
          <p:nvPr/>
        </p:nvSpPr>
        <p:spPr>
          <a:xfrm flipH="1">
            <a:off x="4990305"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Circle: Hollow 63">
            <a:extLst>
              <a:ext uri="{FF2B5EF4-FFF2-40B4-BE49-F238E27FC236}">
                <a16:creationId xmlns:a16="http://schemas.microsoft.com/office/drawing/2014/main" id="{FD179A14-2FB4-4D09-B15A-0E31681D03A0}"/>
              </a:ext>
            </a:extLst>
          </p:cNvPr>
          <p:cNvSpPr/>
          <p:nvPr/>
        </p:nvSpPr>
        <p:spPr>
          <a:xfrm flipH="1">
            <a:off x="5652292"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Circle: Hollow 64">
            <a:extLst>
              <a:ext uri="{FF2B5EF4-FFF2-40B4-BE49-F238E27FC236}">
                <a16:creationId xmlns:a16="http://schemas.microsoft.com/office/drawing/2014/main" id="{DEC745EF-F9C1-4E78-81BE-4947C26FE61A}"/>
              </a:ext>
            </a:extLst>
          </p:cNvPr>
          <p:cNvSpPr/>
          <p:nvPr/>
        </p:nvSpPr>
        <p:spPr>
          <a:xfrm flipH="1">
            <a:off x="6325392"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Circle: Hollow 65">
            <a:extLst>
              <a:ext uri="{FF2B5EF4-FFF2-40B4-BE49-F238E27FC236}">
                <a16:creationId xmlns:a16="http://schemas.microsoft.com/office/drawing/2014/main" id="{789B1A86-E9E0-4FFA-9A32-62AF43E4DFA9}"/>
              </a:ext>
            </a:extLst>
          </p:cNvPr>
          <p:cNvSpPr/>
          <p:nvPr/>
        </p:nvSpPr>
        <p:spPr>
          <a:xfrm flipH="1">
            <a:off x="699849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Circle: Hollow 66">
            <a:extLst>
              <a:ext uri="{FF2B5EF4-FFF2-40B4-BE49-F238E27FC236}">
                <a16:creationId xmlns:a16="http://schemas.microsoft.com/office/drawing/2014/main" id="{E7CF0E7C-48FA-4EE2-BC38-D30294CB1620}"/>
              </a:ext>
            </a:extLst>
          </p:cNvPr>
          <p:cNvSpPr/>
          <p:nvPr/>
        </p:nvSpPr>
        <p:spPr>
          <a:xfrm flipH="1">
            <a:off x="766524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Circle: Hollow 67">
            <a:extLst>
              <a:ext uri="{FF2B5EF4-FFF2-40B4-BE49-F238E27FC236}">
                <a16:creationId xmlns:a16="http://schemas.microsoft.com/office/drawing/2014/main" id="{E15B0565-B61F-46EA-947C-23A20B13E4F9}"/>
              </a:ext>
            </a:extLst>
          </p:cNvPr>
          <p:cNvSpPr/>
          <p:nvPr/>
        </p:nvSpPr>
        <p:spPr>
          <a:xfrm flipH="1">
            <a:off x="8306594"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Circle: Hollow 68">
            <a:extLst>
              <a:ext uri="{FF2B5EF4-FFF2-40B4-BE49-F238E27FC236}">
                <a16:creationId xmlns:a16="http://schemas.microsoft.com/office/drawing/2014/main" id="{6A7CD045-50FC-4DD4-A4E6-F450F557E5F7}"/>
              </a:ext>
            </a:extLst>
          </p:cNvPr>
          <p:cNvSpPr/>
          <p:nvPr/>
        </p:nvSpPr>
        <p:spPr>
          <a:xfrm flipH="1">
            <a:off x="8955086"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ircle: Hollow 69">
            <a:extLst>
              <a:ext uri="{FF2B5EF4-FFF2-40B4-BE49-F238E27FC236}">
                <a16:creationId xmlns:a16="http://schemas.microsoft.com/office/drawing/2014/main" id="{65EEAED7-E774-4280-ACB8-08968282D2C4}"/>
              </a:ext>
            </a:extLst>
          </p:cNvPr>
          <p:cNvSpPr/>
          <p:nvPr/>
        </p:nvSpPr>
        <p:spPr>
          <a:xfrm flipH="1">
            <a:off x="961707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Circle: Hollow 70">
            <a:extLst>
              <a:ext uri="{FF2B5EF4-FFF2-40B4-BE49-F238E27FC236}">
                <a16:creationId xmlns:a16="http://schemas.microsoft.com/office/drawing/2014/main" id="{7D9917F5-6B5E-427B-953D-2355EF5D03C9}"/>
              </a:ext>
            </a:extLst>
          </p:cNvPr>
          <p:cNvSpPr/>
          <p:nvPr/>
        </p:nvSpPr>
        <p:spPr>
          <a:xfrm flipH="1">
            <a:off x="10290173"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Circle: Hollow 71">
            <a:extLst>
              <a:ext uri="{FF2B5EF4-FFF2-40B4-BE49-F238E27FC236}">
                <a16:creationId xmlns:a16="http://schemas.microsoft.com/office/drawing/2014/main" id="{28C0C4E8-AD00-4EDE-A17F-3A902DC2BC93}"/>
              </a:ext>
            </a:extLst>
          </p:cNvPr>
          <p:cNvSpPr/>
          <p:nvPr/>
        </p:nvSpPr>
        <p:spPr>
          <a:xfrm flipH="1">
            <a:off x="10963274"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Circle: Hollow 72">
            <a:extLst>
              <a:ext uri="{FF2B5EF4-FFF2-40B4-BE49-F238E27FC236}">
                <a16:creationId xmlns:a16="http://schemas.microsoft.com/office/drawing/2014/main" id="{C0119661-D6D7-4346-84C2-93F0739F1CC7}"/>
              </a:ext>
            </a:extLst>
          </p:cNvPr>
          <p:cNvSpPr/>
          <p:nvPr/>
        </p:nvSpPr>
        <p:spPr>
          <a:xfrm flipH="1">
            <a:off x="11630024" y="4668833"/>
            <a:ext cx="228599" cy="253208"/>
          </a:xfrm>
          <a:prstGeom prst="don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8FBDA63F-26D9-48DE-AFCE-6713A6E48D3F}"/>
              </a:ext>
            </a:extLst>
          </p:cNvPr>
          <p:cNvSpPr txBox="1"/>
          <p:nvPr/>
        </p:nvSpPr>
        <p:spPr>
          <a:xfrm>
            <a:off x="104775" y="5022055"/>
            <a:ext cx="119943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2023    2024    2025    2026    2027    2028    2029    2030    2031    2032    2033   2034   2035    2036   2037    2038    2039    2040</a:t>
            </a:r>
          </a:p>
        </p:txBody>
      </p:sp>
      <p:grpSp>
        <p:nvGrpSpPr>
          <p:cNvPr id="8" name="Group 7">
            <a:extLst>
              <a:ext uri="{FF2B5EF4-FFF2-40B4-BE49-F238E27FC236}">
                <a16:creationId xmlns:a16="http://schemas.microsoft.com/office/drawing/2014/main" id="{AB4C5A3A-205D-4AA5-8C92-07B4DB9CA24B}"/>
              </a:ext>
            </a:extLst>
          </p:cNvPr>
          <p:cNvGrpSpPr/>
          <p:nvPr/>
        </p:nvGrpSpPr>
        <p:grpSpPr>
          <a:xfrm>
            <a:off x="2842417" y="1427223"/>
            <a:ext cx="1866900" cy="3248224"/>
            <a:chOff x="2842417" y="1427223"/>
            <a:chExt cx="1866900" cy="3248224"/>
          </a:xfrm>
        </p:grpSpPr>
        <p:sp>
          <p:nvSpPr>
            <p:cNvPr id="2596" name="Arrow: Down 2595">
              <a:extLst>
                <a:ext uri="{FF2B5EF4-FFF2-40B4-BE49-F238E27FC236}">
                  <a16:creationId xmlns:a16="http://schemas.microsoft.com/office/drawing/2014/main" id="{49BDD95B-CCB4-45A5-AA39-0960A5F6092F}"/>
                </a:ext>
              </a:extLst>
            </p:cNvPr>
            <p:cNvSpPr/>
            <p:nvPr/>
          </p:nvSpPr>
          <p:spPr>
            <a:xfrm rot="21060000">
              <a:off x="3455783" y="2460886"/>
              <a:ext cx="238123" cy="2214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Speech Bubble: Rectangle with Corners Rounded 2599">
              <a:extLst>
                <a:ext uri="{FF2B5EF4-FFF2-40B4-BE49-F238E27FC236}">
                  <a16:creationId xmlns:a16="http://schemas.microsoft.com/office/drawing/2014/main" id="{EC1BC90C-8B10-4FBD-B95C-F4E083A16CD5}"/>
                </a:ext>
              </a:extLst>
            </p:cNvPr>
            <p:cNvSpPr/>
            <p:nvPr/>
          </p:nvSpPr>
          <p:spPr>
            <a:xfrm>
              <a:off x="2842417" y="1427223"/>
              <a:ext cx="1866900"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panose="020F0502020204030204"/>
                </a:rPr>
                <a:t>2028: </a:t>
              </a:r>
              <a:br>
                <a:rPr lang="en-US" sz="1400">
                  <a:cs typeface="Calibri" panose="020F0502020204030204"/>
                </a:rPr>
              </a:br>
              <a:r>
                <a:rPr lang="en-US" sz="1400">
                  <a:cs typeface="Calibri" panose="020F0502020204030204"/>
                </a:rPr>
                <a:t>797G Enter Service with Airline Partners</a:t>
              </a:r>
            </a:p>
          </p:txBody>
        </p:sp>
        <p:pic>
          <p:nvPicPr>
            <p:cNvPr id="2614" name="Graphic 2614" descr="Airplane with solid fill">
              <a:extLst>
                <a:ext uri="{FF2B5EF4-FFF2-40B4-BE49-F238E27FC236}">
                  <a16:creationId xmlns:a16="http://schemas.microsoft.com/office/drawing/2014/main" id="{C6DBEBA1-5A5D-4E36-9E87-1A4BD76F6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248150" y="1428750"/>
              <a:ext cx="444500" cy="444500"/>
            </a:xfrm>
            <a:prstGeom prst="rect">
              <a:avLst/>
            </a:prstGeom>
          </p:spPr>
        </p:pic>
      </p:grpSp>
      <p:grpSp>
        <p:nvGrpSpPr>
          <p:cNvPr id="16" name="Group 15">
            <a:extLst>
              <a:ext uri="{FF2B5EF4-FFF2-40B4-BE49-F238E27FC236}">
                <a16:creationId xmlns:a16="http://schemas.microsoft.com/office/drawing/2014/main" id="{8D828462-42AD-4C03-B27A-03C5BC88E3EC}"/>
              </a:ext>
            </a:extLst>
          </p:cNvPr>
          <p:cNvGrpSpPr/>
          <p:nvPr/>
        </p:nvGrpSpPr>
        <p:grpSpPr>
          <a:xfrm>
            <a:off x="8497886" y="1486755"/>
            <a:ext cx="1866900" cy="3164880"/>
            <a:chOff x="8497886" y="1486755"/>
            <a:chExt cx="1866900" cy="3164880"/>
          </a:xfrm>
        </p:grpSpPr>
        <p:sp>
          <p:nvSpPr>
            <p:cNvPr id="2602" name="Arrow: Down 2601">
              <a:extLst>
                <a:ext uri="{FF2B5EF4-FFF2-40B4-BE49-F238E27FC236}">
                  <a16:creationId xmlns:a16="http://schemas.microsoft.com/office/drawing/2014/main" id="{01E35FD3-3864-48D7-9A3A-4EA97A125EBC}"/>
                </a:ext>
              </a:extLst>
            </p:cNvPr>
            <p:cNvSpPr/>
            <p:nvPr/>
          </p:nvSpPr>
          <p:spPr>
            <a:xfrm rot="780000">
              <a:off x="8694532" y="2437074"/>
              <a:ext cx="238123" cy="2214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Speech Bubble: Rectangle with Corners Rounded 2585">
              <a:extLst>
                <a:ext uri="{FF2B5EF4-FFF2-40B4-BE49-F238E27FC236}">
                  <a16:creationId xmlns:a16="http://schemas.microsoft.com/office/drawing/2014/main" id="{E39E020F-63BF-468F-A63A-202F1C960A42}"/>
                </a:ext>
              </a:extLst>
            </p:cNvPr>
            <p:cNvSpPr/>
            <p:nvPr/>
          </p:nvSpPr>
          <p:spPr>
            <a:xfrm>
              <a:off x="8497886" y="1486755"/>
              <a:ext cx="1866900"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panose="020F0502020204030204"/>
                </a:rPr>
                <a:t>2035:</a:t>
              </a:r>
              <a:br>
                <a:rPr lang="en-US" sz="1400">
                  <a:cs typeface="Calibri" panose="020F0502020204030204"/>
                </a:rPr>
              </a:br>
              <a:r>
                <a:rPr lang="en-US" sz="1400">
                  <a:cs typeface="Calibri" panose="020F0502020204030204"/>
                </a:rPr>
                <a:t>797Gx Hybrid Biofuel and Electric</a:t>
              </a:r>
            </a:p>
            <a:p>
              <a:endParaRPr lang="en-US" sz="1600">
                <a:cs typeface="Calibri" panose="020F0502020204030204"/>
              </a:endParaRPr>
            </a:p>
          </p:txBody>
        </p:sp>
        <p:pic>
          <p:nvPicPr>
            <p:cNvPr id="2615" name="Graphic 2614" descr="Airplane with solid fill">
              <a:extLst>
                <a:ext uri="{FF2B5EF4-FFF2-40B4-BE49-F238E27FC236}">
                  <a16:creationId xmlns:a16="http://schemas.microsoft.com/office/drawing/2014/main" id="{381D1E1E-24A4-42E7-A9CD-B583AF98B8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902032" y="2080418"/>
              <a:ext cx="444500" cy="444500"/>
            </a:xfrm>
            <a:prstGeom prst="rect">
              <a:avLst/>
            </a:prstGeom>
          </p:spPr>
        </p:pic>
      </p:grpSp>
      <p:grpSp>
        <p:nvGrpSpPr>
          <p:cNvPr id="18" name="Group 17">
            <a:extLst>
              <a:ext uri="{FF2B5EF4-FFF2-40B4-BE49-F238E27FC236}">
                <a16:creationId xmlns:a16="http://schemas.microsoft.com/office/drawing/2014/main" id="{EBB86A3D-FC9D-4487-A3B0-EDAA01B73FB2}"/>
              </a:ext>
            </a:extLst>
          </p:cNvPr>
          <p:cNvGrpSpPr/>
          <p:nvPr/>
        </p:nvGrpSpPr>
        <p:grpSpPr>
          <a:xfrm>
            <a:off x="9622511" y="2864325"/>
            <a:ext cx="2334864" cy="1365854"/>
            <a:chOff x="9622511" y="2864325"/>
            <a:chExt cx="2334864" cy="1365854"/>
          </a:xfrm>
        </p:grpSpPr>
        <p:sp>
          <p:nvSpPr>
            <p:cNvPr id="2603" name="Arrow: Down 2602">
              <a:extLst>
                <a:ext uri="{FF2B5EF4-FFF2-40B4-BE49-F238E27FC236}">
                  <a16:creationId xmlns:a16="http://schemas.microsoft.com/office/drawing/2014/main" id="{C75BD6B2-0461-4128-9D4D-1746FAE71FF6}"/>
                </a:ext>
              </a:extLst>
            </p:cNvPr>
            <p:cNvSpPr/>
            <p:nvPr/>
          </p:nvSpPr>
          <p:spPr>
            <a:xfrm rot="18600000">
              <a:off x="11016783" y="3289587"/>
              <a:ext cx="238123" cy="16430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Speech Bubble: Rectangle with Corners Rounded 2590">
              <a:extLst>
                <a:ext uri="{FF2B5EF4-FFF2-40B4-BE49-F238E27FC236}">
                  <a16:creationId xmlns:a16="http://schemas.microsoft.com/office/drawing/2014/main" id="{6DCFC6F4-AC59-4F37-9859-5B6822B7E1B6}"/>
                </a:ext>
              </a:extLst>
            </p:cNvPr>
            <p:cNvSpPr/>
            <p:nvPr/>
          </p:nvSpPr>
          <p:spPr>
            <a:xfrm flipH="1">
              <a:off x="9622511" y="2864325"/>
              <a:ext cx="1847848"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a:rPr>
                <a:t>2040's:</a:t>
              </a:r>
              <a:br>
                <a:rPr lang="en-US" sz="1400">
                  <a:cs typeface="Calibri"/>
                </a:rPr>
              </a:br>
              <a:r>
                <a:rPr lang="en-US" sz="1400">
                  <a:cs typeface="Calibri"/>
                </a:rPr>
                <a:t>Full Electric</a:t>
              </a:r>
              <a:endParaRPr lang="en-US" sz="1400"/>
            </a:p>
          </p:txBody>
        </p:sp>
        <p:pic>
          <p:nvPicPr>
            <p:cNvPr id="2612" name="Graphic 2612" descr="Lightning bolt with solid fill">
              <a:extLst>
                <a:ext uri="{FF2B5EF4-FFF2-40B4-BE49-F238E27FC236}">
                  <a16:creationId xmlns:a16="http://schemas.microsoft.com/office/drawing/2014/main" id="{414214A2-8697-4FFC-A1EB-E079866CB1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0000">
              <a:off x="10566552" y="3319280"/>
              <a:ext cx="431800" cy="508000"/>
            </a:xfrm>
            <a:prstGeom prst="rect">
              <a:avLst/>
            </a:prstGeom>
          </p:spPr>
        </p:pic>
        <p:pic>
          <p:nvPicPr>
            <p:cNvPr id="2617" name="Graphic 2616" descr="Airplane with solid fill">
              <a:extLst>
                <a:ext uri="{FF2B5EF4-FFF2-40B4-BE49-F238E27FC236}">
                  <a16:creationId xmlns:a16="http://schemas.microsoft.com/office/drawing/2014/main" id="{D3614078-DB2D-41F6-A5E4-160C968EB7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914855" y="3314700"/>
              <a:ext cx="444500" cy="444500"/>
            </a:xfrm>
            <a:prstGeom prst="rect">
              <a:avLst/>
            </a:prstGeom>
          </p:spPr>
        </p:pic>
      </p:grpSp>
      <p:grpSp>
        <p:nvGrpSpPr>
          <p:cNvPr id="10" name="Group 9">
            <a:extLst>
              <a:ext uri="{FF2B5EF4-FFF2-40B4-BE49-F238E27FC236}">
                <a16:creationId xmlns:a16="http://schemas.microsoft.com/office/drawing/2014/main" id="{A0C768AD-D2D3-4AEA-989B-25F9D8D461C8}"/>
              </a:ext>
            </a:extLst>
          </p:cNvPr>
          <p:cNvGrpSpPr/>
          <p:nvPr/>
        </p:nvGrpSpPr>
        <p:grpSpPr>
          <a:xfrm>
            <a:off x="3894136" y="2967037"/>
            <a:ext cx="1866900" cy="1684704"/>
            <a:chOff x="3894136" y="2967037"/>
            <a:chExt cx="1866900" cy="1684704"/>
          </a:xfrm>
        </p:grpSpPr>
        <p:sp>
          <p:nvSpPr>
            <p:cNvPr id="2597" name="Arrow: Down 2596">
              <a:extLst>
                <a:ext uri="{FF2B5EF4-FFF2-40B4-BE49-F238E27FC236}">
                  <a16:creationId xmlns:a16="http://schemas.microsoft.com/office/drawing/2014/main" id="{BE1366A5-B4DD-4C2D-AEBA-19D55B0268C7}"/>
                </a:ext>
              </a:extLst>
            </p:cNvPr>
            <p:cNvSpPr/>
            <p:nvPr/>
          </p:nvSpPr>
          <p:spPr>
            <a:xfrm rot="21360000">
              <a:off x="4333938" y="4008802"/>
              <a:ext cx="238123" cy="642939"/>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Speech Bubble: Rectangle with Corners Rounded 2575">
              <a:extLst>
                <a:ext uri="{FF2B5EF4-FFF2-40B4-BE49-F238E27FC236}">
                  <a16:creationId xmlns:a16="http://schemas.microsoft.com/office/drawing/2014/main" id="{16AF125B-E321-4631-A3A5-B17D9E95E105}"/>
                </a:ext>
              </a:extLst>
            </p:cNvPr>
            <p:cNvSpPr/>
            <p:nvPr/>
          </p:nvSpPr>
          <p:spPr>
            <a:xfrm>
              <a:off x="3894136" y="2969479"/>
              <a:ext cx="1866900"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panose="020F0502020204030204"/>
                </a:rPr>
                <a:t>2029: </a:t>
              </a:r>
              <a:br>
                <a:rPr lang="en-US" sz="1400">
                  <a:cs typeface="Calibri" panose="020F0502020204030204"/>
                </a:rPr>
              </a:br>
              <a:r>
                <a:rPr lang="en-US" sz="1400">
                  <a:cs typeface="Calibri" panose="020F0502020204030204"/>
                </a:rPr>
                <a:t>Partnership with Battery Suppliers</a:t>
              </a:r>
            </a:p>
          </p:txBody>
        </p:sp>
        <p:pic>
          <p:nvPicPr>
            <p:cNvPr id="2618" name="Graphic 2618" descr="Handshake with solid fill">
              <a:extLst>
                <a:ext uri="{FF2B5EF4-FFF2-40B4-BE49-F238E27FC236}">
                  <a16:creationId xmlns:a16="http://schemas.microsoft.com/office/drawing/2014/main" id="{7BCA6BFD-BF5D-41E2-9C08-FEF6F04413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6349" y="2967037"/>
              <a:ext cx="565151" cy="601663"/>
            </a:xfrm>
            <a:prstGeom prst="rect">
              <a:avLst/>
            </a:prstGeom>
          </p:spPr>
        </p:pic>
      </p:grpSp>
      <p:grpSp>
        <p:nvGrpSpPr>
          <p:cNvPr id="5" name="Group 4">
            <a:extLst>
              <a:ext uri="{FF2B5EF4-FFF2-40B4-BE49-F238E27FC236}">
                <a16:creationId xmlns:a16="http://schemas.microsoft.com/office/drawing/2014/main" id="{F1E55919-3B80-49A1-AB0C-41FE89103E07}"/>
              </a:ext>
            </a:extLst>
          </p:cNvPr>
          <p:cNvGrpSpPr/>
          <p:nvPr/>
        </p:nvGrpSpPr>
        <p:grpSpPr>
          <a:xfrm>
            <a:off x="1101725" y="2915505"/>
            <a:ext cx="1847848" cy="1748037"/>
            <a:chOff x="1101725" y="2915505"/>
            <a:chExt cx="1847848" cy="1748037"/>
          </a:xfrm>
        </p:grpSpPr>
        <p:sp>
          <p:nvSpPr>
            <p:cNvPr id="2595" name="Arrow: Down 2594">
              <a:extLst>
                <a:ext uri="{FF2B5EF4-FFF2-40B4-BE49-F238E27FC236}">
                  <a16:creationId xmlns:a16="http://schemas.microsoft.com/office/drawing/2014/main" id="{F39672E2-2508-4DCA-BDCB-DC253C00240D}"/>
                </a:ext>
              </a:extLst>
            </p:cNvPr>
            <p:cNvSpPr/>
            <p:nvPr/>
          </p:nvSpPr>
          <p:spPr>
            <a:xfrm rot="21360000">
              <a:off x="2312782" y="3937261"/>
              <a:ext cx="238123" cy="72628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8" name="Speech Bubble: Rectangle with Corners Rounded 2587">
              <a:extLst>
                <a:ext uri="{FF2B5EF4-FFF2-40B4-BE49-F238E27FC236}">
                  <a16:creationId xmlns:a16="http://schemas.microsoft.com/office/drawing/2014/main" id="{DB3868B8-5CEE-44DE-A2D4-CC0C17517AFE}"/>
                </a:ext>
              </a:extLst>
            </p:cNvPr>
            <p:cNvSpPr/>
            <p:nvPr/>
          </p:nvSpPr>
          <p:spPr>
            <a:xfrm flipH="1">
              <a:off x="1101725" y="2915505"/>
              <a:ext cx="1847848"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panose="020F0502020204030204"/>
                </a:rPr>
                <a:t>2026:</a:t>
              </a:r>
              <a:endParaRPr lang="en-US" sz="1400">
                <a:ea typeface="+mn-lt"/>
                <a:cs typeface="+mn-lt"/>
              </a:endParaRPr>
            </a:p>
            <a:p>
              <a:r>
                <a:rPr lang="en-US" sz="1400">
                  <a:cs typeface="Calibri" panose="020F0502020204030204"/>
                </a:rPr>
                <a:t>797G First Flight</a:t>
              </a:r>
              <a:br>
                <a:rPr lang="en-US" sz="1400">
                  <a:cs typeface="Calibri" panose="020F0502020204030204"/>
                </a:rPr>
              </a:br>
              <a:r>
                <a:rPr lang="en-US" sz="1400">
                  <a:cs typeface="Calibri" panose="020F0502020204030204"/>
                </a:rPr>
                <a:t>&amp;</a:t>
              </a:r>
              <a:br>
                <a:rPr lang="en-US" sz="1400">
                  <a:cs typeface="Calibri" panose="020F0502020204030204"/>
                </a:rPr>
              </a:br>
              <a:r>
                <a:rPr lang="en-US" sz="1400">
                  <a:cs typeface="Calibri" panose="020F0502020204030204"/>
                </a:rPr>
                <a:t> Certification Process</a:t>
              </a:r>
              <a:endParaRPr lang="en-US" sz="1400"/>
            </a:p>
          </p:txBody>
        </p:sp>
        <p:pic>
          <p:nvPicPr>
            <p:cNvPr id="2619" name="Graphic 2619" descr="Ribbon with solid fill">
              <a:extLst>
                <a:ext uri="{FF2B5EF4-FFF2-40B4-BE49-F238E27FC236}">
                  <a16:creationId xmlns:a16="http://schemas.microsoft.com/office/drawing/2014/main" id="{D95562C2-50AD-4BDD-88F9-46CD8F653D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8400" y="3060700"/>
              <a:ext cx="508000" cy="495300"/>
            </a:xfrm>
            <a:prstGeom prst="rect">
              <a:avLst/>
            </a:prstGeom>
          </p:spPr>
        </p:pic>
      </p:grpSp>
      <p:grpSp>
        <p:nvGrpSpPr>
          <p:cNvPr id="3" name="Group 2">
            <a:extLst>
              <a:ext uri="{FF2B5EF4-FFF2-40B4-BE49-F238E27FC236}">
                <a16:creationId xmlns:a16="http://schemas.microsoft.com/office/drawing/2014/main" id="{BA8CE38B-229B-4D59-89DD-42940A0ED4C4}"/>
              </a:ext>
            </a:extLst>
          </p:cNvPr>
          <p:cNvGrpSpPr/>
          <p:nvPr/>
        </p:nvGrpSpPr>
        <p:grpSpPr>
          <a:xfrm>
            <a:off x="103979" y="1415317"/>
            <a:ext cx="1877221" cy="3248225"/>
            <a:chOff x="103979" y="1415317"/>
            <a:chExt cx="1877221" cy="3248225"/>
          </a:xfrm>
        </p:grpSpPr>
        <p:sp>
          <p:nvSpPr>
            <p:cNvPr id="2594" name="Arrow: Down 2593">
              <a:extLst>
                <a:ext uri="{FF2B5EF4-FFF2-40B4-BE49-F238E27FC236}">
                  <a16:creationId xmlns:a16="http://schemas.microsoft.com/office/drawing/2014/main" id="{17DB83A5-A94D-4953-96AD-6FF2DB427DBA}"/>
                </a:ext>
              </a:extLst>
            </p:cNvPr>
            <p:cNvSpPr/>
            <p:nvPr/>
          </p:nvSpPr>
          <p:spPr>
            <a:xfrm rot="300000">
              <a:off x="443502" y="2448981"/>
              <a:ext cx="238123" cy="2214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Speech Bubble: Rectangle with Corners Rounded 2582">
              <a:extLst>
                <a:ext uri="{FF2B5EF4-FFF2-40B4-BE49-F238E27FC236}">
                  <a16:creationId xmlns:a16="http://schemas.microsoft.com/office/drawing/2014/main" id="{B6747A31-489B-41FE-9086-FD66F6C42625}"/>
                </a:ext>
              </a:extLst>
            </p:cNvPr>
            <p:cNvSpPr/>
            <p:nvPr/>
          </p:nvSpPr>
          <p:spPr>
            <a:xfrm>
              <a:off x="103979" y="1415317"/>
              <a:ext cx="1866900"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2023: Announce 797G: </a:t>
              </a:r>
              <a:br>
                <a:rPr lang="en-US" sz="1400">
                  <a:ea typeface="+mn-lt"/>
                  <a:cs typeface="+mn-lt"/>
                </a:rPr>
              </a:br>
              <a:r>
                <a:rPr lang="en-US" sz="1400">
                  <a:ea typeface="+mn-lt"/>
                  <a:cs typeface="+mn-lt"/>
                </a:rPr>
                <a:t>Hybrid 50/50 </a:t>
              </a:r>
            </a:p>
            <a:p>
              <a:r>
                <a:rPr lang="en-US" sz="1400">
                  <a:ea typeface="+mn-lt"/>
                  <a:cs typeface="+mn-lt"/>
                </a:rPr>
                <a:t>Biofuel and Kerosene</a:t>
              </a:r>
              <a:endParaRPr lang="en-US" sz="1400">
                <a:cs typeface="Calibri" panose="020F0502020204030204"/>
              </a:endParaRPr>
            </a:p>
          </p:txBody>
        </p:sp>
        <p:pic>
          <p:nvPicPr>
            <p:cNvPr id="2621" name="Graphic 2621" descr="Marketing with solid fill">
              <a:extLst>
                <a:ext uri="{FF2B5EF4-FFF2-40B4-BE49-F238E27FC236}">
                  <a16:creationId xmlns:a16="http://schemas.microsoft.com/office/drawing/2014/main" id="{943E4263-A278-4D37-AED0-0F54088B3F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44624" y="1562100"/>
              <a:ext cx="536576" cy="550069"/>
            </a:xfrm>
            <a:prstGeom prst="rect">
              <a:avLst/>
            </a:prstGeom>
          </p:spPr>
        </p:pic>
      </p:grpSp>
      <p:grpSp>
        <p:nvGrpSpPr>
          <p:cNvPr id="12" name="Group 11">
            <a:extLst>
              <a:ext uri="{FF2B5EF4-FFF2-40B4-BE49-F238E27FC236}">
                <a16:creationId xmlns:a16="http://schemas.microsoft.com/office/drawing/2014/main" id="{1E2222FD-1ECB-475B-AF87-0E18BA62081B}"/>
              </a:ext>
            </a:extLst>
          </p:cNvPr>
          <p:cNvGrpSpPr/>
          <p:nvPr/>
        </p:nvGrpSpPr>
        <p:grpSpPr>
          <a:xfrm>
            <a:off x="5194639" y="1489589"/>
            <a:ext cx="1847848" cy="3212507"/>
            <a:chOff x="5185568" y="1498660"/>
            <a:chExt cx="1847848" cy="3212507"/>
          </a:xfrm>
        </p:grpSpPr>
        <p:sp>
          <p:nvSpPr>
            <p:cNvPr id="2598" name="Arrow: Down 2597">
              <a:extLst>
                <a:ext uri="{FF2B5EF4-FFF2-40B4-BE49-F238E27FC236}">
                  <a16:creationId xmlns:a16="http://schemas.microsoft.com/office/drawing/2014/main" id="{B5E01339-CEFD-4F41-8D45-A6BF627BDA16}"/>
                </a:ext>
              </a:extLst>
            </p:cNvPr>
            <p:cNvSpPr/>
            <p:nvPr/>
          </p:nvSpPr>
          <p:spPr>
            <a:xfrm rot="1200000">
              <a:off x="6027532" y="2496606"/>
              <a:ext cx="238123" cy="2214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Speech Bubble: Rectangle with Corners Rounded 2598">
              <a:extLst>
                <a:ext uri="{FF2B5EF4-FFF2-40B4-BE49-F238E27FC236}">
                  <a16:creationId xmlns:a16="http://schemas.microsoft.com/office/drawing/2014/main" id="{F23842DD-751E-4CC3-B577-B942F91C26AE}"/>
                </a:ext>
              </a:extLst>
            </p:cNvPr>
            <p:cNvSpPr/>
            <p:nvPr/>
          </p:nvSpPr>
          <p:spPr>
            <a:xfrm flipH="1">
              <a:off x="5185568" y="1498660"/>
              <a:ext cx="1847848"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2031: </a:t>
              </a:r>
              <a:br>
                <a:rPr lang="en-US" sz="1400">
                  <a:ea typeface="+mn-lt"/>
                  <a:cs typeface="+mn-lt"/>
                </a:rPr>
              </a:br>
              <a:r>
                <a:rPr lang="en-US" sz="1400">
                  <a:ea typeface="+mn-lt"/>
                  <a:cs typeface="+mn-lt"/>
                </a:rPr>
                <a:t>Announce 797Gx Hybrid Biofuel and Electric</a:t>
              </a:r>
              <a:endParaRPr lang="en-US"/>
            </a:p>
          </p:txBody>
        </p:sp>
        <p:pic>
          <p:nvPicPr>
            <p:cNvPr id="2622" name="Graphic 2621" descr="Marketing with solid fill">
              <a:extLst>
                <a:ext uri="{FF2B5EF4-FFF2-40B4-BE49-F238E27FC236}">
                  <a16:creationId xmlns:a16="http://schemas.microsoft.com/office/drawing/2014/main" id="{72559081-5D08-45A7-8FEC-57ADD22B75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245" y="1555466"/>
              <a:ext cx="515964" cy="551668"/>
            </a:xfrm>
            <a:prstGeom prst="rect">
              <a:avLst/>
            </a:prstGeom>
          </p:spPr>
        </p:pic>
      </p:grpSp>
      <p:grpSp>
        <p:nvGrpSpPr>
          <p:cNvPr id="14" name="Group 13">
            <a:extLst>
              <a:ext uri="{FF2B5EF4-FFF2-40B4-BE49-F238E27FC236}">
                <a16:creationId xmlns:a16="http://schemas.microsoft.com/office/drawing/2014/main" id="{49B17294-55B2-4F1A-B6AD-5B723C2219C4}"/>
              </a:ext>
            </a:extLst>
          </p:cNvPr>
          <p:cNvGrpSpPr/>
          <p:nvPr/>
        </p:nvGrpSpPr>
        <p:grpSpPr>
          <a:xfrm>
            <a:off x="6592886" y="2855973"/>
            <a:ext cx="1866900" cy="1910366"/>
            <a:chOff x="6592886" y="2855973"/>
            <a:chExt cx="1866900" cy="1910366"/>
          </a:xfrm>
        </p:grpSpPr>
        <p:sp>
          <p:nvSpPr>
            <p:cNvPr id="2601" name="Arrow: Down 2600">
              <a:extLst>
                <a:ext uri="{FF2B5EF4-FFF2-40B4-BE49-F238E27FC236}">
                  <a16:creationId xmlns:a16="http://schemas.microsoft.com/office/drawing/2014/main" id="{E2501331-F6B3-4052-9EC6-6566E7E213FA}"/>
                </a:ext>
              </a:extLst>
            </p:cNvPr>
            <p:cNvSpPr/>
            <p:nvPr/>
          </p:nvSpPr>
          <p:spPr>
            <a:xfrm rot="18900000">
              <a:off x="7308417" y="3766215"/>
              <a:ext cx="238123" cy="1000124"/>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Speech Bubble: Rectangle with Corners Rounded 2584">
              <a:extLst>
                <a:ext uri="{FF2B5EF4-FFF2-40B4-BE49-F238E27FC236}">
                  <a16:creationId xmlns:a16="http://schemas.microsoft.com/office/drawing/2014/main" id="{614EC4E8-0588-46DC-9879-B22B7F64B265}"/>
                </a:ext>
              </a:extLst>
            </p:cNvPr>
            <p:cNvSpPr/>
            <p:nvPr/>
          </p:nvSpPr>
          <p:spPr>
            <a:xfrm>
              <a:off x="6592886" y="2855973"/>
              <a:ext cx="1866900" cy="1028700"/>
            </a:xfrm>
            <a:prstGeom prst="wedgeRoundRect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panose="020F0502020204030204"/>
                </a:rPr>
                <a:t>2034:</a:t>
              </a:r>
            </a:p>
            <a:p>
              <a:r>
                <a:rPr lang="en-US" sz="1400">
                  <a:cs typeface="Calibri" panose="020F0502020204030204"/>
                </a:rPr>
                <a:t>Announce Full Electric Concept</a:t>
              </a:r>
            </a:p>
          </p:txBody>
        </p:sp>
        <p:pic>
          <p:nvPicPr>
            <p:cNvPr id="2623" name="Graphic 2621" descr="Marketing with solid fill">
              <a:extLst>
                <a:ext uri="{FF2B5EF4-FFF2-40B4-BE49-F238E27FC236}">
                  <a16:creationId xmlns:a16="http://schemas.microsoft.com/office/drawing/2014/main" id="{091CB39A-88EB-49A7-93AA-5F7E3125EA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5274" y="2905919"/>
              <a:ext cx="536576" cy="538163"/>
            </a:xfrm>
            <a:prstGeom prst="rect">
              <a:avLst/>
            </a:prstGeom>
          </p:spPr>
        </p:pic>
      </p:grpSp>
      <p:sp>
        <p:nvSpPr>
          <p:cNvPr id="2609" name="Speech Bubble: Rectangle with Corners Rounded 2608">
            <a:extLst>
              <a:ext uri="{FF2B5EF4-FFF2-40B4-BE49-F238E27FC236}">
                <a16:creationId xmlns:a16="http://schemas.microsoft.com/office/drawing/2014/main" id="{4EED9A30-507E-4950-BCF7-1CC6B27780A7}"/>
              </a:ext>
            </a:extLst>
          </p:cNvPr>
          <p:cNvSpPr/>
          <p:nvPr/>
        </p:nvSpPr>
        <p:spPr>
          <a:xfrm rot="10800000">
            <a:off x="7111963" y="5546785"/>
            <a:ext cx="1866900" cy="1028700"/>
          </a:xfrm>
          <a:prstGeom prst="wedgeRoundRectCallou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2F5496"/>
              </a:solidFill>
              <a:cs typeface="Calibri" panose="020F0502020204030204"/>
            </a:endParaRPr>
          </a:p>
        </p:txBody>
      </p:sp>
      <p:sp>
        <p:nvSpPr>
          <p:cNvPr id="2610" name="TextBox 2609">
            <a:extLst>
              <a:ext uri="{FF2B5EF4-FFF2-40B4-BE49-F238E27FC236}">
                <a16:creationId xmlns:a16="http://schemas.microsoft.com/office/drawing/2014/main" id="{1C46AD81-CF09-4AE7-A1BA-8161CAFCE6F3}"/>
              </a:ext>
            </a:extLst>
          </p:cNvPr>
          <p:cNvSpPr txBox="1"/>
          <p:nvPr/>
        </p:nvSpPr>
        <p:spPr>
          <a:xfrm>
            <a:off x="7208008" y="5688806"/>
            <a:ext cx="16309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cs typeface="Calibri"/>
              </a:rPr>
              <a:t>2035:</a:t>
            </a:r>
            <a:br>
              <a:rPr lang="en-US" sz="1400">
                <a:solidFill>
                  <a:schemeClr val="bg1"/>
                </a:solidFill>
                <a:cs typeface="Calibri"/>
              </a:rPr>
            </a:br>
            <a:r>
              <a:rPr lang="en-US" sz="1400">
                <a:solidFill>
                  <a:schemeClr val="bg1"/>
                </a:solidFill>
                <a:cs typeface="Calibri"/>
              </a:rPr>
              <a:t>Airbus </a:t>
            </a:r>
            <a:r>
              <a:rPr lang="en-US" sz="1400" err="1">
                <a:solidFill>
                  <a:schemeClr val="bg1"/>
                </a:solidFill>
                <a:cs typeface="Calibri"/>
              </a:rPr>
              <a:t>ZEROe</a:t>
            </a:r>
            <a:r>
              <a:rPr lang="en-US" sz="1400">
                <a:solidFill>
                  <a:schemeClr val="bg1"/>
                </a:solidFill>
                <a:cs typeface="Calibri"/>
              </a:rPr>
              <a:t> Enter Service</a:t>
            </a:r>
          </a:p>
        </p:txBody>
      </p:sp>
    </p:spTree>
    <p:extLst>
      <p:ext uri="{BB962C8B-B14F-4D97-AF65-F5344CB8AC3E}">
        <p14:creationId xmlns:p14="http://schemas.microsoft.com/office/powerpoint/2010/main" val="295250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09"/>
                                        </p:tgtEl>
                                        <p:attrNameLst>
                                          <p:attrName>style.visibility</p:attrName>
                                        </p:attrNameLst>
                                      </p:cBhvr>
                                      <p:to>
                                        <p:strVal val="visible"/>
                                      </p:to>
                                    </p:set>
                                    <p:animEffect transition="in" filter="fade">
                                      <p:cBhvr>
                                        <p:cTn id="47" dur="500"/>
                                        <p:tgtEl>
                                          <p:spTgt spid="2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itle 19">
            <a:extLst>
              <a:ext uri="{FF2B5EF4-FFF2-40B4-BE49-F238E27FC236}">
                <a16:creationId xmlns:a16="http://schemas.microsoft.com/office/drawing/2014/main" id="{721B339A-D858-40D2-856B-9E74B29B4DDC}"/>
              </a:ext>
            </a:extLst>
          </p:cNvPr>
          <p:cNvSpPr>
            <a:spLocks noGrp="1"/>
          </p:cNvSpPr>
          <p:nvPr>
            <p:ph type="title"/>
          </p:nvPr>
        </p:nvSpPr>
        <p:spPr>
          <a:xfrm>
            <a:off x="829129" y="936625"/>
            <a:ext cx="4191000" cy="2633663"/>
          </a:xfrm>
        </p:spPr>
        <p:txBody>
          <a:bodyPr>
            <a:normAutofit/>
          </a:bodyPr>
          <a:lstStyle/>
          <a:p>
            <a:r>
              <a:rPr lang="en-US" sz="4800">
                <a:solidFill>
                  <a:srgbClr val="FFFFFF"/>
                </a:solidFill>
                <a:latin typeface="Georgia"/>
                <a:ea typeface="+mj-lt"/>
                <a:cs typeface="+mj-lt"/>
              </a:rPr>
              <a:t>Performance: Goals &amp; Measurements</a:t>
            </a:r>
            <a:endParaRPr lang="en-US" sz="4800">
              <a:latin typeface="Georgia"/>
              <a:cs typeface="Calibri Light" panose="020F0302020204030204"/>
            </a:endParaRPr>
          </a:p>
        </p:txBody>
      </p:sp>
      <p:sp>
        <p:nvSpPr>
          <p:cNvPr id="22" name="Content Placeholder 2">
            <a:extLst>
              <a:ext uri="{FF2B5EF4-FFF2-40B4-BE49-F238E27FC236}">
                <a16:creationId xmlns:a16="http://schemas.microsoft.com/office/drawing/2014/main" id="{A9BD3A6F-D1FC-4A27-BC02-433922D3A1A0}"/>
              </a:ext>
            </a:extLst>
          </p:cNvPr>
          <p:cNvSpPr txBox="1">
            <a:spLocks/>
          </p:cNvSpPr>
          <p:nvPr/>
        </p:nvSpPr>
        <p:spPr>
          <a:xfrm>
            <a:off x="5676079" y="151462"/>
            <a:ext cx="5744685" cy="47262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solidFill>
                <a:srgbClr val="FFFFFF"/>
              </a:solidFill>
              <a:cs typeface="Calibri"/>
            </a:endParaRPr>
          </a:p>
          <a:p>
            <a:r>
              <a:rPr lang="en-US" sz="2000">
                <a:solidFill>
                  <a:srgbClr val="FFFFFF"/>
                </a:solidFill>
                <a:cs typeface="Calibri"/>
              </a:rPr>
              <a:t>First to market with Commercial Hybrid in 2028</a:t>
            </a:r>
          </a:p>
          <a:p>
            <a:r>
              <a:rPr lang="en-US" sz="2000">
                <a:solidFill>
                  <a:srgbClr val="FFFFFF"/>
                </a:solidFill>
                <a:cs typeface="Calibri"/>
              </a:rPr>
              <a:t>"100% SAF" 2035 to compete against Airbus </a:t>
            </a:r>
            <a:r>
              <a:rPr lang="en-US" sz="2000" err="1">
                <a:solidFill>
                  <a:srgbClr val="FFFFFF"/>
                </a:solidFill>
                <a:cs typeface="Calibri"/>
              </a:rPr>
              <a:t>ZEROe</a:t>
            </a:r>
            <a:endParaRPr lang="en-US" sz="2000">
              <a:solidFill>
                <a:srgbClr val="FFFFFF"/>
              </a:solidFill>
              <a:cs typeface="Calibri"/>
            </a:endParaRPr>
          </a:p>
          <a:p>
            <a:r>
              <a:rPr lang="en-US" sz="2000">
                <a:solidFill>
                  <a:srgbClr val="FFFFFF"/>
                </a:solidFill>
                <a:cs typeface="Calibri"/>
              </a:rPr>
              <a:t>"Full-Electric" 2040's</a:t>
            </a:r>
          </a:p>
          <a:p>
            <a:r>
              <a:rPr lang="en-US" sz="2000" u="sng">
                <a:solidFill>
                  <a:srgbClr val="FFFFFF"/>
                </a:solidFill>
                <a:cs typeface="Calibri"/>
              </a:rPr>
              <a:t>Claim Narrow Body Market Share of at Least 30% by 2031</a:t>
            </a:r>
          </a:p>
          <a:p>
            <a:r>
              <a:rPr lang="en-US" sz="2000" u="sng">
                <a:solidFill>
                  <a:srgbClr val="FFFFFF"/>
                </a:solidFill>
                <a:ea typeface="+mn-lt"/>
                <a:cs typeface="+mn-lt"/>
              </a:rPr>
              <a:t>80 Debt 20 Equity by the end of 2034</a:t>
            </a:r>
          </a:p>
          <a:p>
            <a:endParaRPr lang="en-US" sz="2000" u="sng">
              <a:solidFill>
                <a:srgbClr val="FFFFFF"/>
              </a:solidFill>
              <a:cs typeface="Calibri"/>
            </a:endParaRPr>
          </a:p>
        </p:txBody>
      </p:sp>
      <p:pic>
        <p:nvPicPr>
          <p:cNvPr id="2" name="Picture 2">
            <a:extLst>
              <a:ext uri="{FF2B5EF4-FFF2-40B4-BE49-F238E27FC236}">
                <a16:creationId xmlns:a16="http://schemas.microsoft.com/office/drawing/2014/main" id="{51675E1B-F9ED-4D04-B6EB-A0C9A9196D9F}"/>
              </a:ext>
            </a:extLst>
          </p:cNvPr>
          <p:cNvPicPr>
            <a:picLocks noChangeAspect="1"/>
          </p:cNvPicPr>
          <p:nvPr/>
        </p:nvPicPr>
        <p:blipFill>
          <a:blip r:embed="rId2"/>
          <a:stretch>
            <a:fillRect/>
          </a:stretch>
        </p:blipFill>
        <p:spPr>
          <a:xfrm>
            <a:off x="3907838" y="4363812"/>
            <a:ext cx="8283806" cy="2498602"/>
          </a:xfrm>
          <a:prstGeom prst="rect">
            <a:avLst/>
          </a:prstGeom>
        </p:spPr>
      </p:pic>
      <p:pic>
        <p:nvPicPr>
          <p:cNvPr id="3" name="Picture 4" descr="A picture containing graphical user interface&#10;&#10;Description automatically generated">
            <a:extLst>
              <a:ext uri="{FF2B5EF4-FFF2-40B4-BE49-F238E27FC236}">
                <a16:creationId xmlns:a16="http://schemas.microsoft.com/office/drawing/2014/main" id="{D81FE60E-7661-46D8-AB1F-5AEC79FAEDD2}"/>
              </a:ext>
            </a:extLst>
          </p:cNvPr>
          <p:cNvPicPr>
            <a:picLocks noChangeAspect="1"/>
          </p:cNvPicPr>
          <p:nvPr/>
        </p:nvPicPr>
        <p:blipFill>
          <a:blip r:embed="rId3"/>
          <a:stretch>
            <a:fillRect/>
          </a:stretch>
        </p:blipFill>
        <p:spPr>
          <a:xfrm>
            <a:off x="1843" y="4358238"/>
            <a:ext cx="3906959" cy="2483487"/>
          </a:xfrm>
          <a:prstGeom prst="rect">
            <a:avLst/>
          </a:prstGeom>
        </p:spPr>
      </p:pic>
    </p:spTree>
    <p:extLst>
      <p:ext uri="{BB962C8B-B14F-4D97-AF65-F5344CB8AC3E}">
        <p14:creationId xmlns:p14="http://schemas.microsoft.com/office/powerpoint/2010/main" val="57994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9" name="Oval 88">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9" name="Straight Connector 9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9" y="5940564"/>
            <a:ext cx="1285875" cy="549007"/>
            <a:chOff x="7029447" y="3514725"/>
            <a:chExt cx="1285875" cy="549007"/>
          </a:xfrm>
        </p:grpSpPr>
        <p:cxnSp>
          <p:nvCxnSpPr>
            <p:cNvPr id="107" name="Straight Connector 10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29D05F-A229-43C8-82CA-7397151541A3}"/>
              </a:ext>
            </a:extLst>
          </p:cNvPr>
          <p:cNvSpPr>
            <a:spLocks noGrp="1"/>
          </p:cNvSpPr>
          <p:nvPr>
            <p:ph type="title"/>
          </p:nvPr>
        </p:nvSpPr>
        <p:spPr>
          <a:xfrm>
            <a:off x="3805142" y="434356"/>
            <a:ext cx="7865364" cy="2129586"/>
          </a:xfrm>
          <a:noFill/>
        </p:spPr>
        <p:txBody>
          <a:bodyPr anchor="t">
            <a:normAutofit/>
          </a:bodyPr>
          <a:lstStyle/>
          <a:p>
            <a:pPr algn="r"/>
            <a:r>
              <a:rPr lang="en-US" sz="4800">
                <a:solidFill>
                  <a:schemeClr val="bg1"/>
                </a:solidFill>
                <a:latin typeface="Georgia"/>
                <a:cs typeface="Calibri Light"/>
              </a:rPr>
              <a:t>Risk &amp; Considerations</a:t>
            </a:r>
          </a:p>
        </p:txBody>
      </p:sp>
      <p:grpSp>
        <p:nvGrpSpPr>
          <p:cNvPr id="112" name="Group 11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13" name="Straight Connector 11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122" name="Content Placeholder 2">
            <a:extLst>
              <a:ext uri="{FF2B5EF4-FFF2-40B4-BE49-F238E27FC236}">
                <a16:creationId xmlns:a16="http://schemas.microsoft.com/office/drawing/2014/main" id="{789F766B-7428-48BA-B5AA-D9E80B004DD4}"/>
              </a:ext>
            </a:extLst>
          </p:cNvPr>
          <p:cNvGraphicFramePr>
            <a:graphicFrameLocks noGrp="1"/>
          </p:cNvGraphicFramePr>
          <p:nvPr>
            <p:ph idx="1"/>
            <p:extLst>
              <p:ext uri="{D42A27DB-BD31-4B8C-83A1-F6EECF244321}">
                <p14:modId xmlns:p14="http://schemas.microsoft.com/office/powerpoint/2010/main" val="3293737722"/>
              </p:ext>
            </p:extLst>
          </p:nvPr>
        </p:nvGraphicFramePr>
        <p:xfrm>
          <a:off x="6905304" y="2074249"/>
          <a:ext cx="4970729" cy="42370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4" descr="Chart, bar chart&#10;&#10;Description automatically generated">
            <a:extLst>
              <a:ext uri="{FF2B5EF4-FFF2-40B4-BE49-F238E27FC236}">
                <a16:creationId xmlns:a16="http://schemas.microsoft.com/office/drawing/2014/main" id="{4639E8E1-2000-4298-B93C-86B5065B3E27}"/>
              </a:ext>
            </a:extLst>
          </p:cNvPr>
          <p:cNvPicPr>
            <a:picLocks noChangeAspect="1"/>
          </p:cNvPicPr>
          <p:nvPr/>
        </p:nvPicPr>
        <p:blipFill>
          <a:blip r:embed="rId9"/>
          <a:stretch>
            <a:fillRect/>
          </a:stretch>
        </p:blipFill>
        <p:spPr>
          <a:xfrm>
            <a:off x="421849" y="1783975"/>
            <a:ext cx="6033411" cy="4514520"/>
          </a:xfrm>
          <a:prstGeom prst="rect">
            <a:avLst/>
          </a:prstGeom>
        </p:spPr>
      </p:pic>
    </p:spTree>
    <p:extLst>
      <p:ext uri="{BB962C8B-B14F-4D97-AF65-F5344CB8AC3E}">
        <p14:creationId xmlns:p14="http://schemas.microsoft.com/office/powerpoint/2010/main" val="275207120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83ECB1-A5BD-4878-9D79-5375ACBE0955}"/>
              </a:ext>
            </a:extLst>
          </p:cNvPr>
          <p:cNvSpPr txBox="1"/>
          <p:nvPr/>
        </p:nvSpPr>
        <p:spPr>
          <a:xfrm>
            <a:off x="4502552" y="5544272"/>
            <a:ext cx="7691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a:solidFill>
                  <a:schemeClr val="bg1"/>
                </a:solidFill>
                <a:latin typeface="Georgia"/>
              </a:rPr>
              <a:t>...and thank you for your time!</a:t>
            </a:r>
            <a:endParaRPr lang="en-US">
              <a:solidFill>
                <a:schemeClr val="bg1"/>
              </a:solidFill>
              <a:latin typeface="Calibri" panose="020F0502020204030204"/>
              <a:cs typeface="Calibri" panose="020F0502020204030204"/>
            </a:endParaRPr>
          </a:p>
        </p:txBody>
      </p:sp>
      <p:sp>
        <p:nvSpPr>
          <p:cNvPr id="8" name="TextBox 7">
            <a:extLst>
              <a:ext uri="{FF2B5EF4-FFF2-40B4-BE49-F238E27FC236}">
                <a16:creationId xmlns:a16="http://schemas.microsoft.com/office/drawing/2014/main" id="{A32100F0-0524-4031-9B0E-99C10A21573B}"/>
              </a:ext>
            </a:extLst>
          </p:cNvPr>
          <p:cNvSpPr txBox="1"/>
          <p:nvPr/>
        </p:nvSpPr>
        <p:spPr>
          <a:xfrm>
            <a:off x="306730" y="1232701"/>
            <a:ext cx="386208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a:solidFill>
                  <a:schemeClr val="bg1"/>
                </a:solidFill>
                <a:latin typeface="Georgia"/>
              </a:rPr>
              <a:t>In conclusion...</a:t>
            </a:r>
            <a:endParaRPr lang="en-US" sz="4200">
              <a:solidFill>
                <a:schemeClr val="bg1"/>
              </a:solidFill>
              <a:latin typeface="Georgia"/>
              <a:cs typeface="Calibri" panose="020F0502020204030204"/>
            </a:endParaRPr>
          </a:p>
        </p:txBody>
      </p:sp>
      <p:pic>
        <p:nvPicPr>
          <p:cNvPr id="4" name="Picture 4" descr="Logo&#10;&#10;Description automatically generated">
            <a:extLst>
              <a:ext uri="{FF2B5EF4-FFF2-40B4-BE49-F238E27FC236}">
                <a16:creationId xmlns:a16="http://schemas.microsoft.com/office/drawing/2014/main" id="{724D7133-FCE1-43FF-8CA1-7AD5CA3F8D4A}"/>
              </a:ext>
            </a:extLst>
          </p:cNvPr>
          <p:cNvPicPr>
            <a:picLocks noChangeAspect="1"/>
          </p:cNvPicPr>
          <p:nvPr/>
        </p:nvPicPr>
        <p:blipFill>
          <a:blip r:embed="rId3"/>
          <a:stretch>
            <a:fillRect/>
          </a:stretch>
        </p:blipFill>
        <p:spPr>
          <a:xfrm>
            <a:off x="3016983" y="2476139"/>
            <a:ext cx="6159539" cy="1683420"/>
          </a:xfrm>
          <a:prstGeom prst="rect">
            <a:avLst/>
          </a:prstGeom>
        </p:spPr>
      </p:pic>
      <p:sp>
        <p:nvSpPr>
          <p:cNvPr id="5" name="TextBox 4">
            <a:extLst>
              <a:ext uri="{FF2B5EF4-FFF2-40B4-BE49-F238E27FC236}">
                <a16:creationId xmlns:a16="http://schemas.microsoft.com/office/drawing/2014/main" id="{1B435C31-9BC8-455C-9163-E4E36436C772}"/>
              </a:ext>
            </a:extLst>
          </p:cNvPr>
          <p:cNvSpPr txBox="1"/>
          <p:nvPr/>
        </p:nvSpPr>
        <p:spPr>
          <a:xfrm>
            <a:off x="2274426" y="4203538"/>
            <a:ext cx="7662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Connect, Protect, Explore, and Inspire  the world through aerospace innovation</a:t>
            </a:r>
          </a:p>
        </p:txBody>
      </p:sp>
      <p:sp>
        <p:nvSpPr>
          <p:cNvPr id="12" name="TextBox 11">
            <a:extLst>
              <a:ext uri="{FF2B5EF4-FFF2-40B4-BE49-F238E27FC236}">
                <a16:creationId xmlns:a16="http://schemas.microsoft.com/office/drawing/2014/main" id="{8F3FB702-4098-4EEC-A53B-09C5BAFEB273}"/>
              </a:ext>
            </a:extLst>
          </p:cNvPr>
          <p:cNvSpPr txBox="1"/>
          <p:nvPr/>
        </p:nvSpPr>
        <p:spPr>
          <a:xfrm>
            <a:off x="547869" y="4762980"/>
            <a:ext cx="11520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Engineering Excellence | Accountability | Lean Principles | Eliminate Traveled Work | Reward Predictability and Stability</a:t>
            </a:r>
          </a:p>
        </p:txBody>
      </p:sp>
    </p:spTree>
    <p:extLst>
      <p:ext uri="{BB962C8B-B14F-4D97-AF65-F5344CB8AC3E}">
        <p14:creationId xmlns:p14="http://schemas.microsoft.com/office/powerpoint/2010/main" val="30142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5"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TextBox 73">
            <a:extLst>
              <a:ext uri="{FF2B5EF4-FFF2-40B4-BE49-F238E27FC236}">
                <a16:creationId xmlns:a16="http://schemas.microsoft.com/office/drawing/2014/main" id="{8FBDA63F-26D9-48DE-AFCE-6713A6E48D3F}"/>
              </a:ext>
            </a:extLst>
          </p:cNvPr>
          <p:cNvSpPr txBox="1"/>
          <p:nvPr/>
        </p:nvSpPr>
        <p:spPr>
          <a:xfrm>
            <a:off x="9267138" y="4780445"/>
            <a:ext cx="272954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Richard Ramirez</a:t>
            </a:r>
          </a:p>
          <a:p>
            <a:pPr algn="ctr"/>
            <a:r>
              <a:rPr lang="en-US" sz="2000">
                <a:cs typeface="Calibri"/>
              </a:rPr>
              <a:t>Junior</a:t>
            </a:r>
          </a:p>
          <a:p>
            <a:pPr algn="ctr"/>
            <a:r>
              <a:rPr lang="en-US" sz="2000">
                <a:cs typeface="Calibri"/>
              </a:rPr>
              <a:t> Major: Finance</a:t>
            </a:r>
          </a:p>
        </p:txBody>
      </p:sp>
      <p:pic>
        <p:nvPicPr>
          <p:cNvPr id="3" name="Picture 2" descr="A person wearing glasses&#10;&#10;Description automatically generated with medium confidence">
            <a:extLst>
              <a:ext uri="{FF2B5EF4-FFF2-40B4-BE49-F238E27FC236}">
                <a16:creationId xmlns:a16="http://schemas.microsoft.com/office/drawing/2014/main" id="{53ECE730-89FF-4EE4-8198-3E78B88FB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669" y="1783739"/>
            <a:ext cx="2010427" cy="2010427"/>
          </a:xfrm>
          <a:prstGeom prst="rect">
            <a:avLst/>
          </a:prstGeom>
        </p:spPr>
      </p:pic>
      <p:pic>
        <p:nvPicPr>
          <p:cNvPr id="4" name="Picture 4">
            <a:extLst>
              <a:ext uri="{FF2B5EF4-FFF2-40B4-BE49-F238E27FC236}">
                <a16:creationId xmlns:a16="http://schemas.microsoft.com/office/drawing/2014/main" id="{72839629-511C-4DE0-BE5A-DF6C4F887293}"/>
              </a:ext>
            </a:extLst>
          </p:cNvPr>
          <p:cNvPicPr>
            <a:picLocks noChangeAspect="1"/>
          </p:cNvPicPr>
          <p:nvPr/>
        </p:nvPicPr>
        <p:blipFill>
          <a:blip r:embed="rId4"/>
          <a:stretch>
            <a:fillRect/>
          </a:stretch>
        </p:blipFill>
        <p:spPr>
          <a:xfrm>
            <a:off x="9618448" y="1771440"/>
            <a:ext cx="2013259" cy="2013259"/>
          </a:xfrm>
          <a:prstGeom prst="rect">
            <a:avLst/>
          </a:prstGeom>
        </p:spPr>
      </p:pic>
      <p:sp>
        <p:nvSpPr>
          <p:cNvPr id="6" name="Title 1">
            <a:extLst>
              <a:ext uri="{FF2B5EF4-FFF2-40B4-BE49-F238E27FC236}">
                <a16:creationId xmlns:a16="http://schemas.microsoft.com/office/drawing/2014/main" id="{076B520E-23A5-4232-9DD2-193D50EA9861}"/>
              </a:ext>
            </a:extLst>
          </p:cNvPr>
          <p:cNvSpPr>
            <a:spLocks noGrp="1"/>
          </p:cNvSpPr>
          <p:nvPr>
            <p:ph type="title"/>
          </p:nvPr>
        </p:nvSpPr>
        <p:spPr>
          <a:xfrm>
            <a:off x="3715797" y="314224"/>
            <a:ext cx="4764394" cy="912245"/>
          </a:xfrm>
          <a:noFill/>
        </p:spPr>
        <p:txBody>
          <a:bodyPr anchor="t">
            <a:noAutofit/>
          </a:bodyPr>
          <a:lstStyle/>
          <a:p>
            <a:r>
              <a:rPr lang="en-US" sz="5400">
                <a:solidFill>
                  <a:schemeClr val="bg1"/>
                </a:solidFill>
                <a:latin typeface="Georgia"/>
                <a:cs typeface="Calibri Light"/>
              </a:rPr>
              <a:t>Meet the Team</a:t>
            </a:r>
          </a:p>
        </p:txBody>
      </p:sp>
      <p:sp>
        <p:nvSpPr>
          <p:cNvPr id="24" name="TextBox 23">
            <a:extLst>
              <a:ext uri="{FF2B5EF4-FFF2-40B4-BE49-F238E27FC236}">
                <a16:creationId xmlns:a16="http://schemas.microsoft.com/office/drawing/2014/main" id="{26D067AA-D30F-45CF-971C-797ECBE5A187}"/>
              </a:ext>
            </a:extLst>
          </p:cNvPr>
          <p:cNvSpPr txBox="1"/>
          <p:nvPr/>
        </p:nvSpPr>
        <p:spPr>
          <a:xfrm>
            <a:off x="6888432" y="4780445"/>
            <a:ext cx="27295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Catherine Dao</a:t>
            </a:r>
          </a:p>
          <a:p>
            <a:pPr algn="ctr"/>
            <a:r>
              <a:rPr lang="en-US" sz="2000">
                <a:cs typeface="Calibri"/>
              </a:rPr>
              <a:t>Junior</a:t>
            </a:r>
          </a:p>
          <a:p>
            <a:pPr algn="ctr"/>
            <a:r>
              <a:rPr lang="en-US" sz="2000">
                <a:cs typeface="Calibri"/>
              </a:rPr>
              <a:t> Major: Information Systems</a:t>
            </a:r>
            <a:endParaRPr lang="en-US" sz="2000"/>
          </a:p>
        </p:txBody>
      </p:sp>
      <p:sp>
        <p:nvSpPr>
          <p:cNvPr id="25" name="TextBox 24">
            <a:extLst>
              <a:ext uri="{FF2B5EF4-FFF2-40B4-BE49-F238E27FC236}">
                <a16:creationId xmlns:a16="http://schemas.microsoft.com/office/drawing/2014/main" id="{BC27B5DD-ED9D-42F7-A180-6DFB14037380}"/>
              </a:ext>
            </a:extLst>
          </p:cNvPr>
          <p:cNvSpPr txBox="1"/>
          <p:nvPr/>
        </p:nvSpPr>
        <p:spPr>
          <a:xfrm>
            <a:off x="4517692" y="4779118"/>
            <a:ext cx="272954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Mark Applegate</a:t>
            </a:r>
          </a:p>
          <a:p>
            <a:pPr algn="ctr"/>
            <a:r>
              <a:rPr lang="en-US" sz="2000">
                <a:cs typeface="Calibri"/>
              </a:rPr>
              <a:t>Senior</a:t>
            </a:r>
          </a:p>
          <a:p>
            <a:pPr algn="ctr"/>
            <a:r>
              <a:rPr lang="en-US" sz="2000">
                <a:cs typeface="Calibri"/>
              </a:rPr>
              <a:t> Major: Supply Chain &amp; Ops/ Business Management</a:t>
            </a:r>
            <a:endParaRPr lang="en-US" sz="2000" err="1"/>
          </a:p>
        </p:txBody>
      </p:sp>
      <p:sp>
        <p:nvSpPr>
          <p:cNvPr id="26" name="TextBox 25">
            <a:extLst>
              <a:ext uri="{FF2B5EF4-FFF2-40B4-BE49-F238E27FC236}">
                <a16:creationId xmlns:a16="http://schemas.microsoft.com/office/drawing/2014/main" id="{56D98119-7107-4EA2-9B5D-A3B6B82769CE}"/>
              </a:ext>
            </a:extLst>
          </p:cNvPr>
          <p:cNvSpPr txBox="1"/>
          <p:nvPr/>
        </p:nvSpPr>
        <p:spPr>
          <a:xfrm>
            <a:off x="-111880" y="4780445"/>
            <a:ext cx="27295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Aaron Singh</a:t>
            </a:r>
          </a:p>
          <a:p>
            <a:pPr algn="ctr"/>
            <a:r>
              <a:rPr lang="en-US" sz="2000">
                <a:cs typeface="Calibri"/>
              </a:rPr>
              <a:t>Senior</a:t>
            </a:r>
          </a:p>
          <a:p>
            <a:pPr algn="ctr"/>
            <a:r>
              <a:rPr lang="en-US" sz="2000">
                <a:cs typeface="Calibri"/>
              </a:rPr>
              <a:t> Major: Business Management</a:t>
            </a:r>
          </a:p>
        </p:txBody>
      </p:sp>
      <p:sp>
        <p:nvSpPr>
          <p:cNvPr id="27" name="TextBox 26">
            <a:extLst>
              <a:ext uri="{FF2B5EF4-FFF2-40B4-BE49-F238E27FC236}">
                <a16:creationId xmlns:a16="http://schemas.microsoft.com/office/drawing/2014/main" id="{4AE76B75-3EC0-4EBA-A0BA-DC1312547FA3}"/>
              </a:ext>
            </a:extLst>
          </p:cNvPr>
          <p:cNvSpPr txBox="1"/>
          <p:nvPr/>
        </p:nvSpPr>
        <p:spPr>
          <a:xfrm>
            <a:off x="2202906" y="4779116"/>
            <a:ext cx="272954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cs typeface="Calibri"/>
              </a:rPr>
              <a:t>Nhan</a:t>
            </a:r>
            <a:r>
              <a:rPr lang="en-US" sz="2000">
                <a:cs typeface="Calibri"/>
              </a:rPr>
              <a:t> Tran</a:t>
            </a:r>
          </a:p>
          <a:p>
            <a:pPr algn="ctr"/>
            <a:r>
              <a:rPr lang="en-US" sz="2000">
                <a:cs typeface="Calibri"/>
              </a:rPr>
              <a:t>Junior</a:t>
            </a:r>
          </a:p>
          <a:p>
            <a:pPr algn="ctr"/>
            <a:r>
              <a:rPr lang="en-US" sz="2000">
                <a:cs typeface="Calibri"/>
              </a:rPr>
              <a:t> Major: Finance</a:t>
            </a:r>
          </a:p>
        </p:txBody>
      </p:sp>
      <p:pic>
        <p:nvPicPr>
          <p:cNvPr id="20" name="Picture 19" descr="A person smiling for the camera&#10;&#10;Description automatically generated with medium confidence">
            <a:extLst>
              <a:ext uri="{FF2B5EF4-FFF2-40B4-BE49-F238E27FC236}">
                <a16:creationId xmlns:a16="http://schemas.microsoft.com/office/drawing/2014/main" id="{A7950945-0E43-47EC-9002-EFFFAAAA6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413" y="1783739"/>
            <a:ext cx="2010427" cy="2010427"/>
          </a:xfrm>
          <a:prstGeom prst="rect">
            <a:avLst/>
          </a:prstGeom>
        </p:spPr>
      </p:pic>
      <p:pic>
        <p:nvPicPr>
          <p:cNvPr id="5" name="Picture 9" descr="A picture containing person&#10;&#10;Description automatically generated">
            <a:extLst>
              <a:ext uri="{FF2B5EF4-FFF2-40B4-BE49-F238E27FC236}">
                <a16:creationId xmlns:a16="http://schemas.microsoft.com/office/drawing/2014/main" id="{2555F60D-2010-4086-88AE-65BDB4115D0F}"/>
              </a:ext>
            </a:extLst>
          </p:cNvPr>
          <p:cNvPicPr>
            <a:picLocks noChangeAspect="1"/>
          </p:cNvPicPr>
          <p:nvPr/>
        </p:nvPicPr>
        <p:blipFill>
          <a:blip r:embed="rId6"/>
          <a:stretch>
            <a:fillRect/>
          </a:stretch>
        </p:blipFill>
        <p:spPr>
          <a:xfrm>
            <a:off x="7252485" y="1771440"/>
            <a:ext cx="1995670" cy="2010428"/>
          </a:xfrm>
          <a:prstGeom prst="rect">
            <a:avLst/>
          </a:prstGeom>
        </p:spPr>
      </p:pic>
      <p:pic>
        <p:nvPicPr>
          <p:cNvPr id="23" name="Picture 22" descr="A person in a suit&#10;&#10;Description automatically generated with medium confidence">
            <a:extLst>
              <a:ext uri="{FF2B5EF4-FFF2-40B4-BE49-F238E27FC236}">
                <a16:creationId xmlns:a16="http://schemas.microsoft.com/office/drawing/2014/main" id="{D14D59A1-FDCA-4BE3-9920-3A72FEA029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2680" y="1771440"/>
            <a:ext cx="2010427" cy="2010427"/>
          </a:xfrm>
          <a:prstGeom prst="rect">
            <a:avLst/>
          </a:prstGeom>
        </p:spPr>
      </p:pic>
    </p:spTree>
    <p:extLst>
      <p:ext uri="{BB962C8B-B14F-4D97-AF65-F5344CB8AC3E}">
        <p14:creationId xmlns:p14="http://schemas.microsoft.com/office/powerpoint/2010/main" val="343728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9" name="Oval 88">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9" name="Straight Connector 9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8" y="5940563"/>
            <a:ext cx="1285875" cy="549007"/>
            <a:chOff x="7029447" y="3514725"/>
            <a:chExt cx="1285875" cy="549007"/>
          </a:xfrm>
        </p:grpSpPr>
        <p:cxnSp>
          <p:nvCxnSpPr>
            <p:cNvPr id="107" name="Straight Connector 10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13" name="Straight Connector 11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3503AABE-2BA5-4A08-A786-FEA3560F72FD}"/>
              </a:ext>
            </a:extLst>
          </p:cNvPr>
          <p:cNvSpPr>
            <a:spLocks noGrp="1"/>
          </p:cNvSpPr>
          <p:nvPr>
            <p:ph idx="1"/>
          </p:nvPr>
        </p:nvSpPr>
        <p:spPr>
          <a:xfrm>
            <a:off x="470528" y="2926322"/>
            <a:ext cx="5005204" cy="3244166"/>
          </a:xfrm>
          <a:noFill/>
        </p:spPr>
        <p:txBody>
          <a:bodyPr vert="horz" lIns="91440" tIns="45720" rIns="91440" bIns="45720" rtlCol="0" anchor="t">
            <a:normAutofit/>
          </a:bodyPr>
          <a:lstStyle/>
          <a:p>
            <a:pPr>
              <a:buFont typeface="Arial"/>
              <a:buChar char="•"/>
            </a:pPr>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pPr marL="0" indent="0">
              <a:buNone/>
            </a:pPr>
            <a:endParaRPr lang="en-US" sz="1800">
              <a:solidFill>
                <a:schemeClr val="bg1"/>
              </a:solidFill>
              <a:cs typeface="Calibri"/>
            </a:endParaRPr>
          </a:p>
        </p:txBody>
      </p:sp>
      <p:graphicFrame>
        <p:nvGraphicFramePr>
          <p:cNvPr id="30" name="Content Placeholder 2">
            <a:extLst>
              <a:ext uri="{FF2B5EF4-FFF2-40B4-BE49-F238E27FC236}">
                <a16:creationId xmlns:a16="http://schemas.microsoft.com/office/drawing/2014/main" id="{9DEE9B61-1652-4B9F-96FB-60D95181BFB0}"/>
              </a:ext>
            </a:extLst>
          </p:cNvPr>
          <p:cNvGraphicFramePr>
            <a:graphicFrameLocks/>
          </p:cNvGraphicFramePr>
          <p:nvPr>
            <p:extLst>
              <p:ext uri="{D42A27DB-BD31-4B8C-83A1-F6EECF244321}">
                <p14:modId xmlns:p14="http://schemas.microsoft.com/office/powerpoint/2010/main" val="3029406898"/>
              </p:ext>
            </p:extLst>
          </p:nvPr>
        </p:nvGraphicFramePr>
        <p:xfrm>
          <a:off x="606256" y="3848031"/>
          <a:ext cx="10841887" cy="2366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Picture 82">
            <a:extLst>
              <a:ext uri="{FF2B5EF4-FFF2-40B4-BE49-F238E27FC236}">
                <a16:creationId xmlns:a16="http://schemas.microsoft.com/office/drawing/2014/main" id="{B66E0D26-2815-45A6-B933-ECDC02C74FD6}"/>
              </a:ext>
            </a:extLst>
          </p:cNvPr>
          <p:cNvPicPr>
            <a:picLocks noChangeAspect="1"/>
          </p:cNvPicPr>
          <p:nvPr/>
        </p:nvPicPr>
        <p:blipFill>
          <a:blip r:embed="rId8"/>
          <a:stretch>
            <a:fillRect/>
          </a:stretch>
        </p:blipFill>
        <p:spPr>
          <a:xfrm>
            <a:off x="7479" y="-91232"/>
            <a:ext cx="12195406" cy="3158336"/>
          </a:xfrm>
          <a:prstGeom prst="rect">
            <a:avLst/>
          </a:prstGeom>
        </p:spPr>
      </p:pic>
      <p:sp>
        <p:nvSpPr>
          <p:cNvPr id="159" name="Title 1">
            <a:extLst>
              <a:ext uri="{FF2B5EF4-FFF2-40B4-BE49-F238E27FC236}">
                <a16:creationId xmlns:a16="http://schemas.microsoft.com/office/drawing/2014/main" id="{47F581F9-729B-4928-B4E8-C77F08135F1C}"/>
              </a:ext>
            </a:extLst>
          </p:cNvPr>
          <p:cNvSpPr>
            <a:spLocks noGrp="1"/>
          </p:cNvSpPr>
          <p:nvPr/>
        </p:nvSpPr>
        <p:spPr>
          <a:xfrm>
            <a:off x="4983888" y="3064401"/>
            <a:ext cx="2228379" cy="868658"/>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chemeClr val="bg1"/>
                </a:solidFill>
                <a:latin typeface="Georgia"/>
                <a:cs typeface="Calibri Light"/>
              </a:rPr>
              <a:t>Agenda</a:t>
            </a:r>
          </a:p>
        </p:txBody>
      </p:sp>
    </p:spTree>
    <p:extLst>
      <p:ext uri="{BB962C8B-B14F-4D97-AF65-F5344CB8AC3E}">
        <p14:creationId xmlns:p14="http://schemas.microsoft.com/office/powerpoint/2010/main" val="377487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9" name="Oval 88">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9" name="Straight Connector 9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8" y="5940563"/>
            <a:ext cx="1285875" cy="549007"/>
            <a:chOff x="7029447" y="3514725"/>
            <a:chExt cx="1285875" cy="549007"/>
          </a:xfrm>
        </p:grpSpPr>
        <p:cxnSp>
          <p:nvCxnSpPr>
            <p:cNvPr id="107" name="Straight Connector 10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29D05F-A229-43C8-82CA-7397151541A3}"/>
              </a:ext>
            </a:extLst>
          </p:cNvPr>
          <p:cNvSpPr>
            <a:spLocks noGrp="1"/>
          </p:cNvSpPr>
          <p:nvPr>
            <p:ph type="title"/>
          </p:nvPr>
        </p:nvSpPr>
        <p:spPr>
          <a:xfrm>
            <a:off x="546992" y="1039053"/>
            <a:ext cx="4550664" cy="2129586"/>
          </a:xfrm>
          <a:noFill/>
        </p:spPr>
        <p:txBody>
          <a:bodyPr anchor="t">
            <a:normAutofit/>
          </a:bodyPr>
          <a:lstStyle/>
          <a:p>
            <a:r>
              <a:rPr lang="en-US" sz="4800">
                <a:solidFill>
                  <a:schemeClr val="bg1"/>
                </a:solidFill>
                <a:latin typeface="Georgia"/>
                <a:cs typeface="Calibri Light"/>
              </a:rPr>
              <a:t>Assumptions</a:t>
            </a:r>
          </a:p>
        </p:txBody>
      </p:sp>
      <p:grpSp>
        <p:nvGrpSpPr>
          <p:cNvPr id="112" name="Group 11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13" name="Straight Connector 11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3503AABE-2BA5-4A08-A786-FEA3560F72FD}"/>
              </a:ext>
            </a:extLst>
          </p:cNvPr>
          <p:cNvSpPr>
            <a:spLocks noGrp="1"/>
          </p:cNvSpPr>
          <p:nvPr>
            <p:ph idx="1"/>
          </p:nvPr>
        </p:nvSpPr>
        <p:spPr>
          <a:xfrm>
            <a:off x="470528" y="2926322"/>
            <a:ext cx="5005204" cy="3244166"/>
          </a:xfrm>
          <a:noFill/>
        </p:spPr>
        <p:txBody>
          <a:bodyPr vert="horz" lIns="91440" tIns="45720" rIns="91440" bIns="45720" rtlCol="0" anchor="t">
            <a:normAutofit/>
          </a:bodyPr>
          <a:lstStyle/>
          <a:p>
            <a:pPr>
              <a:buFont typeface="Arial"/>
              <a:buChar char="•"/>
            </a:pPr>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pPr marL="0" indent="0">
              <a:buNone/>
            </a:pPr>
            <a:endParaRPr lang="en-US" sz="1800">
              <a:solidFill>
                <a:schemeClr val="bg1"/>
              </a:solidFill>
              <a:cs typeface="Calibri"/>
            </a:endParaRPr>
          </a:p>
        </p:txBody>
      </p:sp>
      <p:sp>
        <p:nvSpPr>
          <p:cNvPr id="5" name="TextBox 4">
            <a:extLst>
              <a:ext uri="{FF2B5EF4-FFF2-40B4-BE49-F238E27FC236}">
                <a16:creationId xmlns:a16="http://schemas.microsoft.com/office/drawing/2014/main" id="{93E7C0CE-ADFA-41F3-9BEA-E5E7440F5DA9}"/>
              </a:ext>
            </a:extLst>
          </p:cNvPr>
          <p:cNvSpPr txBox="1"/>
          <p:nvPr/>
        </p:nvSpPr>
        <p:spPr>
          <a:xfrm>
            <a:off x="696687" y="2338612"/>
            <a:ext cx="3598568" cy="3510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1400" b="1">
                <a:solidFill>
                  <a:schemeClr val="bg1"/>
                </a:solidFill>
                <a:latin typeface="Calibri"/>
                <a:ea typeface="+mn-lt"/>
                <a:cs typeface="+mn-lt"/>
              </a:rPr>
              <a:t>Reduce Carbon Emissions</a:t>
            </a:r>
            <a:endParaRPr lang="en-US" sz="1400">
              <a:solidFill>
                <a:schemeClr val="bg1"/>
              </a:solidFill>
              <a:latin typeface="Calibri"/>
              <a:ea typeface="+mn-lt"/>
              <a:cs typeface="+mn-lt"/>
            </a:endParaRPr>
          </a:p>
          <a:p>
            <a:pPr marL="285750" indent="-285750">
              <a:lnSpc>
                <a:spcPct val="90000"/>
              </a:lnSpc>
              <a:spcBef>
                <a:spcPts val="1000"/>
              </a:spcBef>
              <a:buFont typeface="Arial"/>
              <a:buChar char="•"/>
            </a:pPr>
            <a:r>
              <a:rPr lang="en-US" sz="1400" b="1">
                <a:solidFill>
                  <a:schemeClr val="bg1"/>
                </a:solidFill>
                <a:latin typeface="Calibri"/>
                <a:ea typeface="+mn-lt"/>
                <a:cs typeface="+mn-lt"/>
              </a:rPr>
              <a:t>Goal of project: Full – Electric Aircraft in the 2040’s</a:t>
            </a:r>
            <a:endParaRPr lang="en-US" sz="1400">
              <a:solidFill>
                <a:schemeClr val="bg1"/>
              </a:solidFill>
              <a:latin typeface="Calibri"/>
              <a:ea typeface="+mn-lt"/>
              <a:cs typeface="+mn-lt"/>
            </a:endParaRPr>
          </a:p>
          <a:p>
            <a:pPr marL="285750" indent="-285750">
              <a:lnSpc>
                <a:spcPct val="90000"/>
              </a:lnSpc>
              <a:spcBef>
                <a:spcPts val="1000"/>
              </a:spcBef>
              <a:buFont typeface="Arial"/>
              <a:buChar char="•"/>
            </a:pPr>
            <a:r>
              <a:rPr lang="en-US" sz="1400" b="1">
                <a:solidFill>
                  <a:schemeClr val="bg1"/>
                </a:solidFill>
                <a:latin typeface="Calibri"/>
                <a:ea typeface="+mn-lt"/>
                <a:cs typeface="+mn-lt"/>
              </a:rPr>
              <a:t>IATA technology projection</a:t>
            </a:r>
            <a:endParaRPr lang="en-US" sz="1400">
              <a:solidFill>
                <a:schemeClr val="bg1"/>
              </a:solidFill>
              <a:latin typeface="Calibri"/>
              <a:ea typeface="+mn-lt"/>
              <a:cs typeface="+mn-lt"/>
            </a:endParaRPr>
          </a:p>
          <a:p>
            <a:pPr marL="742950" lvl="1" indent="-285750">
              <a:lnSpc>
                <a:spcPct val="90000"/>
              </a:lnSpc>
              <a:spcBef>
                <a:spcPts val="500"/>
              </a:spcBef>
              <a:buFont typeface="Arial"/>
              <a:buChar char="•"/>
            </a:pPr>
            <a:r>
              <a:rPr lang="en-US" sz="1400" b="1">
                <a:solidFill>
                  <a:schemeClr val="bg1"/>
                </a:solidFill>
                <a:latin typeface="Calibri"/>
                <a:ea typeface="+mn-lt"/>
                <a:cs typeface="+mn-lt"/>
              </a:rPr>
              <a:t>Hybrid- Electric Propulsion </a:t>
            </a:r>
            <a:endParaRPr lang="en-US" sz="1400">
              <a:solidFill>
                <a:schemeClr val="bg1"/>
              </a:solidFill>
              <a:latin typeface="Calibri"/>
              <a:ea typeface="+mn-lt"/>
              <a:cs typeface="+mn-lt"/>
            </a:endParaRPr>
          </a:p>
          <a:p>
            <a:pPr marL="742950" lvl="1" indent="-285750">
              <a:lnSpc>
                <a:spcPct val="90000"/>
              </a:lnSpc>
              <a:spcBef>
                <a:spcPts val="500"/>
              </a:spcBef>
              <a:buFont typeface="Arial"/>
              <a:buChar char="•"/>
            </a:pPr>
            <a:r>
              <a:rPr lang="en-US" sz="1400" b="1">
                <a:solidFill>
                  <a:schemeClr val="bg1"/>
                </a:solidFill>
                <a:latin typeface="Calibri"/>
                <a:ea typeface="+mn-lt"/>
                <a:cs typeface="+mn-lt"/>
              </a:rPr>
              <a:t>Full-Electric Propulsion</a:t>
            </a:r>
            <a:endParaRPr lang="en-US" sz="1400">
              <a:solidFill>
                <a:schemeClr val="bg1"/>
              </a:solidFill>
              <a:latin typeface="Calibri"/>
              <a:ea typeface="+mn-lt"/>
              <a:cs typeface="+mn-lt"/>
            </a:endParaRPr>
          </a:p>
          <a:p>
            <a:pPr marL="285750" indent="-285750">
              <a:lnSpc>
                <a:spcPct val="90000"/>
              </a:lnSpc>
              <a:spcBef>
                <a:spcPts val="1000"/>
              </a:spcBef>
              <a:buFont typeface="Arial"/>
              <a:buChar char="•"/>
            </a:pPr>
            <a:r>
              <a:rPr lang="en-US" sz="1400" b="1">
                <a:solidFill>
                  <a:schemeClr val="bg1"/>
                </a:solidFill>
                <a:latin typeface="Calibri"/>
                <a:ea typeface="+mn-lt"/>
                <a:cs typeface="+mn-lt"/>
              </a:rPr>
              <a:t>Boeing’s Market Outlook</a:t>
            </a:r>
            <a:endParaRPr lang="en-US" sz="1400">
              <a:solidFill>
                <a:schemeClr val="bg1"/>
              </a:solidFill>
              <a:latin typeface="Calibri"/>
              <a:ea typeface="+mn-lt"/>
              <a:cs typeface="+mn-lt"/>
            </a:endParaRPr>
          </a:p>
          <a:p>
            <a:pPr marL="742950" lvl="1" indent="-285750">
              <a:lnSpc>
                <a:spcPct val="90000"/>
              </a:lnSpc>
              <a:spcBef>
                <a:spcPts val="500"/>
              </a:spcBef>
              <a:buFont typeface="Arial"/>
              <a:buChar char="•"/>
            </a:pPr>
            <a:r>
              <a:rPr lang="en-US" sz="1400" b="1">
                <a:solidFill>
                  <a:schemeClr val="bg1"/>
                </a:solidFill>
                <a:latin typeface="Calibri"/>
                <a:ea typeface="+mn-lt"/>
                <a:cs typeface="+mn-lt"/>
              </a:rPr>
              <a:t>2040 Fleet Size: 49,405</a:t>
            </a:r>
            <a:endParaRPr lang="en-US" sz="1400">
              <a:solidFill>
                <a:schemeClr val="bg1"/>
              </a:solidFill>
              <a:latin typeface="Calibri"/>
              <a:ea typeface="+mn-lt"/>
              <a:cs typeface="+mn-lt"/>
            </a:endParaRPr>
          </a:p>
          <a:p>
            <a:pPr marL="742950" lvl="1" indent="-285750">
              <a:lnSpc>
                <a:spcPct val="90000"/>
              </a:lnSpc>
              <a:spcBef>
                <a:spcPts val="500"/>
              </a:spcBef>
              <a:buFont typeface="Arial"/>
              <a:buChar char="•"/>
            </a:pPr>
            <a:r>
              <a:rPr lang="en-US" sz="1400" b="1">
                <a:solidFill>
                  <a:schemeClr val="bg1"/>
                </a:solidFill>
                <a:latin typeface="Calibri"/>
                <a:ea typeface="+mn-lt"/>
                <a:cs typeface="+mn-lt"/>
              </a:rPr>
              <a:t>75% of market is Narrow-Body, Single-Aisle</a:t>
            </a:r>
            <a:endParaRPr lang="en-US" sz="1400">
              <a:solidFill>
                <a:schemeClr val="bg1"/>
              </a:solidFill>
              <a:latin typeface="Calibri"/>
              <a:ea typeface="+mn-lt"/>
              <a:cs typeface="+mn-lt"/>
            </a:endParaRPr>
          </a:p>
          <a:p>
            <a:pPr marL="285750" indent="-285750">
              <a:lnSpc>
                <a:spcPct val="90000"/>
              </a:lnSpc>
              <a:spcBef>
                <a:spcPts val="1000"/>
              </a:spcBef>
              <a:buFont typeface="Arial"/>
              <a:buChar char="•"/>
            </a:pPr>
            <a:r>
              <a:rPr lang="en-US" sz="1400" b="1">
                <a:solidFill>
                  <a:schemeClr val="bg1"/>
                </a:solidFill>
                <a:latin typeface="Calibri"/>
                <a:ea typeface="+mn-lt"/>
                <a:cs typeface="+mn-lt"/>
              </a:rPr>
              <a:t>Sustainable Aviation Fuel is a short-term solution for a long-term problem</a:t>
            </a:r>
            <a:endParaRPr lang="en-US" sz="1400">
              <a:solidFill>
                <a:schemeClr val="bg1"/>
              </a:solidFill>
              <a:latin typeface="Calibri"/>
              <a:ea typeface="+mn-lt"/>
              <a:cs typeface="+mn-lt"/>
            </a:endParaRPr>
          </a:p>
          <a:p>
            <a:pPr marL="285750" indent="-285750">
              <a:lnSpc>
                <a:spcPct val="90000"/>
              </a:lnSpc>
              <a:spcBef>
                <a:spcPts val="1000"/>
              </a:spcBef>
              <a:buFont typeface="Arial"/>
              <a:buChar char="•"/>
            </a:pPr>
            <a:r>
              <a:rPr lang="en-US" sz="1400" b="1">
                <a:solidFill>
                  <a:schemeClr val="bg1"/>
                </a:solidFill>
                <a:latin typeface="Calibri"/>
                <a:ea typeface="+mn-lt"/>
                <a:cs typeface="+mn-lt"/>
              </a:rPr>
              <a:t>Boeing’s Capital Structure</a:t>
            </a:r>
            <a:endParaRPr lang="en-US" sz="1400">
              <a:solidFill>
                <a:schemeClr val="bg1"/>
              </a:solidFill>
              <a:latin typeface="Calibri"/>
            </a:endParaRPr>
          </a:p>
        </p:txBody>
      </p:sp>
      <p:pic>
        <p:nvPicPr>
          <p:cNvPr id="31" name="IATA">
            <a:extLst>
              <a:ext uri="{FF2B5EF4-FFF2-40B4-BE49-F238E27FC236}">
                <a16:creationId xmlns:a16="http://schemas.microsoft.com/office/drawing/2014/main" id="{3762A06A-2427-4814-8229-4B7349FD13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62202" y="1534485"/>
            <a:ext cx="6406686" cy="4076980"/>
          </a:xfrm>
          <a:prstGeom prst="rect">
            <a:avLst/>
          </a:prstGeom>
          <a:noFill/>
          <a:extLst>
            <a:ext uri="{909E8E84-426E-40DD-AFC4-6F175D3DCCD1}">
              <a14:hiddenFill xmlns:a14="http://schemas.microsoft.com/office/drawing/2010/main">
                <a:solidFill>
                  <a:srgbClr val="FFFFFF"/>
                </a:solidFill>
              </a14:hiddenFill>
            </a:ext>
          </a:extLst>
        </p:spPr>
      </p:pic>
      <p:sp>
        <p:nvSpPr>
          <p:cNvPr id="32" name="IATA Highlight">
            <a:extLst>
              <a:ext uri="{FF2B5EF4-FFF2-40B4-BE49-F238E27FC236}">
                <a16:creationId xmlns:a16="http://schemas.microsoft.com/office/drawing/2014/main" id="{B0E2AA1F-249A-4AA3-B912-482B71813719}"/>
              </a:ext>
            </a:extLst>
          </p:cNvPr>
          <p:cNvSpPr/>
          <p:nvPr/>
        </p:nvSpPr>
        <p:spPr>
          <a:xfrm>
            <a:off x="8036282" y="3662853"/>
            <a:ext cx="2918411" cy="56084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Fleet Size">
            <a:extLst>
              <a:ext uri="{FF2B5EF4-FFF2-40B4-BE49-F238E27FC236}">
                <a16:creationId xmlns:a16="http://schemas.microsoft.com/office/drawing/2014/main" id="{8FFA650A-A7F0-4C76-AD02-351B02A1E71A}"/>
              </a:ext>
            </a:extLst>
          </p:cNvPr>
          <p:cNvPicPr>
            <a:picLocks noChangeAspect="1"/>
          </p:cNvPicPr>
          <p:nvPr/>
        </p:nvPicPr>
        <p:blipFill>
          <a:blip r:embed="rId4"/>
          <a:stretch>
            <a:fillRect/>
          </a:stretch>
        </p:blipFill>
        <p:spPr>
          <a:xfrm>
            <a:off x="4900313" y="1486591"/>
            <a:ext cx="6978802" cy="3960466"/>
          </a:xfrm>
          <a:prstGeom prst="rect">
            <a:avLst/>
          </a:prstGeom>
        </p:spPr>
      </p:pic>
      <p:pic>
        <p:nvPicPr>
          <p:cNvPr id="35" name="Single Aisle Percent">
            <a:extLst>
              <a:ext uri="{FF2B5EF4-FFF2-40B4-BE49-F238E27FC236}">
                <a16:creationId xmlns:a16="http://schemas.microsoft.com/office/drawing/2014/main" id="{F9281EF5-EC3E-42A6-85A3-9CFFA40FD4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53225" y="1561535"/>
            <a:ext cx="6748386" cy="3795967"/>
          </a:xfrm>
          <a:prstGeom prst="rect">
            <a:avLst/>
          </a:prstGeom>
          <a:noFill/>
          <a:extLst>
            <a:ext uri="{909E8E84-426E-40DD-AFC4-6F175D3DCCD1}">
              <a14:hiddenFill xmlns:a14="http://schemas.microsoft.com/office/drawing/2010/main">
                <a:solidFill>
                  <a:srgbClr val="FFFFFF"/>
                </a:solidFill>
              </a14:hiddenFill>
            </a:ext>
          </a:extLst>
        </p:spPr>
      </p:pic>
      <p:sp>
        <p:nvSpPr>
          <p:cNvPr id="36" name="Single Aisle Percent Highlight">
            <a:extLst>
              <a:ext uri="{FF2B5EF4-FFF2-40B4-BE49-F238E27FC236}">
                <a16:creationId xmlns:a16="http://schemas.microsoft.com/office/drawing/2014/main" id="{62E3DA8A-A98B-4AE7-9851-4602A047A12C}"/>
              </a:ext>
            </a:extLst>
          </p:cNvPr>
          <p:cNvSpPr/>
          <p:nvPr/>
        </p:nvSpPr>
        <p:spPr>
          <a:xfrm>
            <a:off x="5264810" y="4500505"/>
            <a:ext cx="6404078" cy="332509"/>
          </a:xfrm>
          <a:prstGeom prst="rect">
            <a:avLst/>
          </a:prstGeom>
          <a:noFill/>
          <a:ln w="34925"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Corn Field" descr="A field of crops&#10;&#10;Description automatically generated with low confidence">
            <a:extLst>
              <a:ext uri="{FF2B5EF4-FFF2-40B4-BE49-F238E27FC236}">
                <a16:creationId xmlns:a16="http://schemas.microsoft.com/office/drawing/2014/main" id="{4E9158A3-8A27-49F6-9059-A14BFF525C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760" y="1469544"/>
            <a:ext cx="6207639" cy="4138426"/>
          </a:xfrm>
          <a:prstGeom prst="rect">
            <a:avLst/>
          </a:prstGeom>
        </p:spPr>
      </p:pic>
      <p:pic>
        <p:nvPicPr>
          <p:cNvPr id="38" name="Forrest" descr="A picture containing outdoor, tree, plant, green&#10;&#10;Description automatically generated">
            <a:extLst>
              <a:ext uri="{FF2B5EF4-FFF2-40B4-BE49-F238E27FC236}">
                <a16:creationId xmlns:a16="http://schemas.microsoft.com/office/drawing/2014/main" id="{57B07C84-B5A5-4F96-B294-2C5E72B70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257" y="1444620"/>
            <a:ext cx="6204609" cy="4138426"/>
          </a:xfrm>
          <a:prstGeom prst="rect">
            <a:avLst/>
          </a:prstGeom>
        </p:spPr>
      </p:pic>
      <p:pic>
        <p:nvPicPr>
          <p:cNvPr id="39" name="Harvested Corn Field" descr="A picture containing sky, grass, outdoor, field&#10;&#10;Description automatically generated">
            <a:extLst>
              <a:ext uri="{FF2B5EF4-FFF2-40B4-BE49-F238E27FC236}">
                <a16:creationId xmlns:a16="http://schemas.microsoft.com/office/drawing/2014/main" id="{A9CBA526-4EB2-4231-8575-CDB80219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5121" y="1234625"/>
            <a:ext cx="6204609" cy="4627604"/>
          </a:xfrm>
          <a:prstGeom prst="rect">
            <a:avLst/>
          </a:prstGeom>
        </p:spPr>
      </p:pic>
      <p:pic>
        <p:nvPicPr>
          <p:cNvPr id="40" name="Deforrestation" descr="A picture containing tree, outdoor, sky, ground&#10;&#10;Description automatically generated">
            <a:extLst>
              <a:ext uri="{FF2B5EF4-FFF2-40B4-BE49-F238E27FC236}">
                <a16:creationId xmlns:a16="http://schemas.microsoft.com/office/drawing/2014/main" id="{79A4C6BC-3ED8-4EAB-A294-061897D063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3837" y="2055420"/>
            <a:ext cx="6954989" cy="3047569"/>
          </a:xfrm>
          <a:prstGeom prst="rect">
            <a:avLst/>
          </a:prstGeom>
        </p:spPr>
      </p:pic>
    </p:spTree>
    <p:extLst>
      <p:ext uri="{BB962C8B-B14F-4D97-AF65-F5344CB8AC3E}">
        <p14:creationId xmlns:p14="http://schemas.microsoft.com/office/powerpoint/2010/main" val="246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4000"/>
                                        <p:tgtEl>
                                          <p:spTgt spid="37"/>
                                        </p:tgtEl>
                                      </p:cBhvr>
                                    </p:animEffect>
                                  </p:childTnLst>
                                </p:cTn>
                              </p:par>
                            </p:childTnLst>
                          </p:cTn>
                        </p:par>
                        <p:par>
                          <p:cTn id="49" fill="hold">
                            <p:stCondLst>
                              <p:cond delay="4000"/>
                            </p:stCondLst>
                            <p:childTnLst>
                              <p:par>
                                <p:cTn id="50" presetID="10" presetClass="exit" presetSubtype="0" fill="hold" nodeType="afterEffect">
                                  <p:stCondLst>
                                    <p:cond delay="0"/>
                                  </p:stCondLst>
                                  <p:childTnLst>
                                    <p:animEffect transition="out" filter="fade">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4000"/>
                                        <p:tgtEl>
                                          <p:spTgt spid="38"/>
                                        </p:tgtEl>
                                      </p:cBhvr>
                                    </p:animEffect>
                                  </p:childTnLst>
                                </p:cTn>
                              </p:par>
                            </p:childTnLst>
                          </p:cTn>
                        </p:par>
                        <p:par>
                          <p:cTn id="56" fill="hold">
                            <p:stCondLst>
                              <p:cond delay="8000"/>
                            </p:stCondLst>
                            <p:childTnLst>
                              <p:par>
                                <p:cTn id="57" presetID="10" presetClass="exit" presetSubtype="0" fill="hold" nodeType="afterEffect">
                                  <p:stCondLst>
                                    <p:cond delay="0"/>
                                  </p:stCondLst>
                                  <p:childTnLst>
                                    <p:animEffect transition="out" filter="fade">
                                      <p:cBhvr>
                                        <p:cTn id="58" dur="500"/>
                                        <p:tgtEl>
                                          <p:spTgt spid="38"/>
                                        </p:tgtEl>
                                      </p:cBhvr>
                                    </p:animEffect>
                                    <p:set>
                                      <p:cBhvr>
                                        <p:cTn id="59" dur="1" fill="hold">
                                          <p:stCondLst>
                                            <p:cond delay="499"/>
                                          </p:stCondLst>
                                        </p:cTn>
                                        <p:tgtEl>
                                          <p:spTgt spid="38"/>
                                        </p:tgtEl>
                                        <p:attrNameLst>
                                          <p:attrName>style.visibility</p:attrName>
                                        </p:attrNameLst>
                                      </p:cBhvr>
                                      <p:to>
                                        <p:strVal val="hidden"/>
                                      </p:to>
                                    </p:set>
                                  </p:childTnLst>
                                </p:cTn>
                              </p:par>
                            </p:childTnLst>
                          </p:cTn>
                        </p:par>
                        <p:par>
                          <p:cTn id="60" fill="hold">
                            <p:stCondLst>
                              <p:cond delay="85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3000"/>
                                        <p:tgtEl>
                                          <p:spTgt spid="39"/>
                                        </p:tgtEl>
                                      </p:cBhvr>
                                    </p:animEffect>
                                  </p:childTnLst>
                                </p:cTn>
                              </p:par>
                            </p:childTnLst>
                          </p:cTn>
                        </p:par>
                        <p:par>
                          <p:cTn id="64" fill="hold">
                            <p:stCondLst>
                              <p:cond delay="11500"/>
                            </p:stCondLst>
                            <p:childTnLst>
                              <p:par>
                                <p:cTn id="65" presetID="10" presetClass="exit" presetSubtype="0" fill="hold" nodeType="afterEffect">
                                  <p:stCondLst>
                                    <p:cond delay="0"/>
                                  </p:stCondLst>
                                  <p:childTnLst>
                                    <p:animEffect transition="out" filter="fade">
                                      <p:cBhvr>
                                        <p:cTn id="66" dur="500"/>
                                        <p:tgtEl>
                                          <p:spTgt spid="39"/>
                                        </p:tgtEl>
                                      </p:cBhvr>
                                    </p:animEffect>
                                    <p:set>
                                      <p:cBhvr>
                                        <p:cTn id="67" dur="1" fill="hold">
                                          <p:stCondLst>
                                            <p:cond delay="499"/>
                                          </p:stCondLst>
                                        </p:cTn>
                                        <p:tgtEl>
                                          <p:spTgt spid="39"/>
                                        </p:tgtEl>
                                        <p:attrNameLst>
                                          <p:attrName>style.visibility</p:attrName>
                                        </p:attrNameLst>
                                      </p:cBhvr>
                                      <p:to>
                                        <p:strVal val="hidden"/>
                                      </p:to>
                                    </p:set>
                                  </p:childTnLst>
                                </p:cTn>
                              </p:par>
                            </p:childTnLst>
                          </p:cTn>
                        </p:par>
                        <p:par>
                          <p:cTn id="68" fill="hold">
                            <p:stCondLst>
                              <p:cond delay="12000"/>
                            </p:stCondLst>
                            <p:childTnLst>
                              <p:par>
                                <p:cTn id="69" presetID="10" presetClass="entr" presetSubtype="0"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3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6" grpId="0" animBg="1"/>
      <p:bldP spid="3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9" name="Oval 88">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9" name="Straight Connector 9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50" y="5940565"/>
            <a:ext cx="1285875" cy="549007"/>
            <a:chOff x="7029447" y="3514725"/>
            <a:chExt cx="1285875" cy="549007"/>
          </a:xfrm>
        </p:grpSpPr>
        <p:cxnSp>
          <p:nvCxnSpPr>
            <p:cNvPr id="107" name="Straight Connector 10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29D05F-A229-43C8-82CA-7397151541A3}"/>
              </a:ext>
            </a:extLst>
          </p:cNvPr>
          <p:cNvSpPr>
            <a:spLocks noGrp="1"/>
          </p:cNvSpPr>
          <p:nvPr>
            <p:ph type="title"/>
          </p:nvPr>
        </p:nvSpPr>
        <p:spPr>
          <a:xfrm>
            <a:off x="630936" y="4018137"/>
            <a:ext cx="4550664" cy="2129586"/>
          </a:xfrm>
          <a:noFill/>
        </p:spPr>
        <p:txBody>
          <a:bodyPr anchor="t">
            <a:normAutofit/>
          </a:bodyPr>
          <a:lstStyle/>
          <a:p>
            <a:r>
              <a:rPr lang="en-US" sz="4800">
                <a:solidFill>
                  <a:schemeClr val="bg1"/>
                </a:solidFill>
                <a:latin typeface="Georgia"/>
                <a:cs typeface="Calibri Light"/>
              </a:rPr>
              <a:t>Boeing is Headed in the Right Direction</a:t>
            </a:r>
          </a:p>
        </p:txBody>
      </p:sp>
      <p:pic>
        <p:nvPicPr>
          <p:cNvPr id="8" name="Picture 9" descr="Chart, diagram&#10;&#10;Description automatically generated">
            <a:extLst>
              <a:ext uri="{FF2B5EF4-FFF2-40B4-BE49-F238E27FC236}">
                <a16:creationId xmlns:a16="http://schemas.microsoft.com/office/drawing/2014/main" id="{BA988E97-00E1-4859-9E30-2DD79E5FEF38}"/>
              </a:ext>
            </a:extLst>
          </p:cNvPr>
          <p:cNvPicPr>
            <a:picLocks noChangeAspect="1"/>
          </p:cNvPicPr>
          <p:nvPr/>
        </p:nvPicPr>
        <p:blipFill rotWithShape="1">
          <a:blip r:embed="rId3"/>
          <a:srcRect r="9916" b="-2"/>
          <a:stretch/>
        </p:blipFill>
        <p:spPr>
          <a:xfrm>
            <a:off x="497196" y="316016"/>
            <a:ext cx="4573404" cy="3562256"/>
          </a:xfrm>
          <a:prstGeom prst="rect">
            <a:avLst/>
          </a:prstGeom>
        </p:spPr>
      </p:pic>
      <p:grpSp>
        <p:nvGrpSpPr>
          <p:cNvPr id="112" name="Group 11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13" name="Straight Connector 11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3503AABE-2BA5-4A08-A786-FEA3560F72FD}"/>
              </a:ext>
            </a:extLst>
          </p:cNvPr>
          <p:cNvSpPr>
            <a:spLocks noGrp="1"/>
          </p:cNvSpPr>
          <p:nvPr>
            <p:ph idx="1"/>
          </p:nvPr>
        </p:nvSpPr>
        <p:spPr>
          <a:xfrm>
            <a:off x="5486080" y="4018143"/>
            <a:ext cx="5994666" cy="2129599"/>
          </a:xfrm>
          <a:noFill/>
        </p:spPr>
        <p:txBody>
          <a:bodyPr vert="horz" lIns="91440" tIns="45720" rIns="91440" bIns="45720" rtlCol="0" anchor="t">
            <a:noAutofit/>
          </a:bodyPr>
          <a:lstStyle/>
          <a:p>
            <a:pPr marL="0" indent="0">
              <a:buNone/>
            </a:pPr>
            <a:endParaRPr lang="en-US" sz="1800">
              <a:solidFill>
                <a:schemeClr val="bg1"/>
              </a:solidFill>
              <a:cs typeface="Calibri"/>
            </a:endParaRPr>
          </a:p>
          <a:p>
            <a:r>
              <a:rPr lang="en-US" sz="1800">
                <a:solidFill>
                  <a:schemeClr val="bg1"/>
                </a:solidFill>
                <a:cs typeface="Calibri"/>
              </a:rPr>
              <a:t>We recognize your recent sustainable efforts</a:t>
            </a:r>
          </a:p>
          <a:p>
            <a:endParaRPr lang="en-US" sz="1800">
              <a:solidFill>
                <a:schemeClr val="bg1"/>
              </a:solidFill>
              <a:cs typeface="Calibri"/>
            </a:endParaRPr>
          </a:p>
          <a:p>
            <a:r>
              <a:rPr lang="en-US" sz="1800">
                <a:solidFill>
                  <a:schemeClr val="bg1"/>
                </a:solidFill>
                <a:cs typeface="Calibri"/>
              </a:rPr>
              <a:t>Business Transformation Efforts</a:t>
            </a:r>
          </a:p>
          <a:p>
            <a:endParaRPr lang="en-US" sz="1800">
              <a:solidFill>
                <a:schemeClr val="bg1"/>
              </a:solidFill>
              <a:cs typeface="Calibri"/>
            </a:endParaRPr>
          </a:p>
          <a:p>
            <a:r>
              <a:rPr lang="en-US" sz="1800">
                <a:solidFill>
                  <a:schemeClr val="bg1"/>
                </a:solidFill>
                <a:cs typeface="Calibri"/>
              </a:rPr>
              <a:t>Net-zero carbon aviation sector by 2050</a:t>
            </a: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a:p>
            <a:pPr marL="0" indent="0">
              <a:buNone/>
            </a:pPr>
            <a:endParaRPr lang="en-US" sz="1800">
              <a:solidFill>
                <a:schemeClr val="bg1"/>
              </a:solidFill>
              <a:cs typeface="Calibri"/>
            </a:endParaRPr>
          </a:p>
        </p:txBody>
      </p:sp>
      <p:pic>
        <p:nvPicPr>
          <p:cNvPr id="12" name="Picture 14" descr="Diagram&#10;&#10;Description automatically generated">
            <a:extLst>
              <a:ext uri="{FF2B5EF4-FFF2-40B4-BE49-F238E27FC236}">
                <a16:creationId xmlns:a16="http://schemas.microsoft.com/office/drawing/2014/main" id="{25DB2361-AF67-46B1-9CD8-581C3E61CEB1}"/>
              </a:ext>
            </a:extLst>
          </p:cNvPr>
          <p:cNvPicPr>
            <a:picLocks noChangeAspect="1"/>
          </p:cNvPicPr>
          <p:nvPr/>
        </p:nvPicPr>
        <p:blipFill>
          <a:blip r:embed="rId4"/>
          <a:stretch>
            <a:fillRect/>
          </a:stretch>
        </p:blipFill>
        <p:spPr>
          <a:xfrm>
            <a:off x="5486401" y="324048"/>
            <a:ext cx="6337537" cy="3521339"/>
          </a:xfrm>
          <a:prstGeom prst="rect">
            <a:avLst/>
          </a:prstGeom>
        </p:spPr>
      </p:pic>
    </p:spTree>
    <p:extLst>
      <p:ext uri="{BB962C8B-B14F-4D97-AF65-F5344CB8AC3E}">
        <p14:creationId xmlns:p14="http://schemas.microsoft.com/office/powerpoint/2010/main" val="322212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A011657-92DA-4120-8200-4DF87A912D0F}"/>
              </a:ext>
            </a:extLst>
          </p:cNvPr>
          <p:cNvSpPr>
            <a:spLocks noGrp="1"/>
          </p:cNvSpPr>
          <p:nvPr>
            <p:ph idx="1"/>
          </p:nvPr>
        </p:nvSpPr>
        <p:spPr>
          <a:xfrm>
            <a:off x="19371" y="2216537"/>
            <a:ext cx="4067076" cy="4087388"/>
          </a:xfrm>
        </p:spPr>
        <p:txBody>
          <a:bodyPr vert="horz" lIns="91440" tIns="45720" rIns="91440" bIns="45720" rtlCol="0" anchor="ctr">
            <a:normAutofit/>
          </a:bodyPr>
          <a:lstStyle/>
          <a:p>
            <a:pPr>
              <a:lnSpc>
                <a:spcPct val="150000"/>
              </a:lnSpc>
            </a:pPr>
            <a:endParaRPr lang="en-US" sz="2000">
              <a:solidFill>
                <a:schemeClr val="bg1"/>
              </a:solidFill>
              <a:latin typeface="Times New Roman"/>
              <a:cs typeface="Times New Roman"/>
            </a:endParaRPr>
          </a:p>
          <a:p>
            <a:endParaRPr lang="en-US">
              <a:solidFill>
                <a:schemeClr val="bg1"/>
              </a:solidFill>
              <a:latin typeface="Calibri" panose="020F0502020204030204"/>
              <a:cs typeface="Calibri" panose="020F0502020204030204"/>
            </a:endParaRPr>
          </a:p>
          <a:p>
            <a:pPr marL="0" indent="0">
              <a:buNone/>
            </a:pPr>
            <a:endParaRPr lang="en-US" sz="2000">
              <a:solidFill>
                <a:srgbClr val="FFFFFF"/>
              </a:solidFill>
              <a:latin typeface="Times New Roman"/>
              <a:cs typeface="Times New Roman"/>
            </a:endParaRPr>
          </a:p>
          <a:p>
            <a:endParaRPr lang="en-US" sz="2000">
              <a:solidFill>
                <a:srgbClr val="000000"/>
              </a:solidFill>
              <a:latin typeface="Calibri" panose="020F0502020204030204"/>
              <a:cs typeface="Calibri" panose="020F0502020204030204"/>
            </a:endParaRPr>
          </a:p>
        </p:txBody>
      </p:sp>
      <p:pic>
        <p:nvPicPr>
          <p:cNvPr id="4" name="Picture 4" descr="A picture containing sky, airplane, plane, outdoor&#10;&#10;Description automatically generated">
            <a:extLst>
              <a:ext uri="{FF2B5EF4-FFF2-40B4-BE49-F238E27FC236}">
                <a16:creationId xmlns:a16="http://schemas.microsoft.com/office/drawing/2014/main" id="{2E2CF897-9485-44D9-8181-A626E54BB625}"/>
              </a:ext>
            </a:extLst>
          </p:cNvPr>
          <p:cNvPicPr>
            <a:picLocks noChangeAspect="1"/>
          </p:cNvPicPr>
          <p:nvPr/>
        </p:nvPicPr>
        <p:blipFill>
          <a:blip r:embed="rId2"/>
          <a:stretch>
            <a:fillRect/>
          </a:stretch>
        </p:blipFill>
        <p:spPr>
          <a:xfrm>
            <a:off x="5118172" y="1254767"/>
            <a:ext cx="6042102" cy="4320432"/>
          </a:xfrm>
          <a:prstGeom prst="rect">
            <a:avLst/>
          </a:prstGeom>
        </p:spPr>
      </p:pic>
      <p:sp>
        <p:nvSpPr>
          <p:cNvPr id="11" name="Content Placeholder 3">
            <a:extLst>
              <a:ext uri="{FF2B5EF4-FFF2-40B4-BE49-F238E27FC236}">
                <a16:creationId xmlns:a16="http://schemas.microsoft.com/office/drawing/2014/main" id="{C36122A2-0CFE-4388-8499-B355C68B1631}"/>
              </a:ext>
            </a:extLst>
          </p:cNvPr>
          <p:cNvSpPr>
            <a:spLocks noGrp="1"/>
          </p:cNvSpPr>
          <p:nvPr/>
        </p:nvSpPr>
        <p:spPr>
          <a:xfrm>
            <a:off x="0" y="1898512"/>
            <a:ext cx="3948706" cy="440541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200">
                <a:solidFill>
                  <a:schemeClr val="bg1"/>
                </a:solidFill>
                <a:cs typeface="Times New Roman"/>
              </a:rPr>
              <a:t>Single aisle midsize</a:t>
            </a:r>
            <a:endParaRPr lang="en-US" sz="2200">
              <a:solidFill>
                <a:schemeClr val="bg1"/>
              </a:solidFill>
              <a:cs typeface="Times New Roman" panose="02020603050405020304" pitchFamily="18" charset="0"/>
            </a:endParaRPr>
          </a:p>
          <a:p>
            <a:pPr>
              <a:lnSpc>
                <a:spcPct val="150000"/>
              </a:lnSpc>
            </a:pPr>
            <a:r>
              <a:rPr lang="en-US" sz="2200">
                <a:solidFill>
                  <a:schemeClr val="bg1"/>
                </a:solidFill>
                <a:cs typeface="Times New Roman"/>
              </a:rPr>
              <a:t>50 Kerosene 50 SAF/Biofuel Blend</a:t>
            </a:r>
          </a:p>
          <a:p>
            <a:pPr>
              <a:lnSpc>
                <a:spcPct val="150000"/>
              </a:lnSpc>
            </a:pPr>
            <a:r>
              <a:rPr lang="en-US" sz="2200">
                <a:solidFill>
                  <a:schemeClr val="bg1"/>
                </a:solidFill>
                <a:cs typeface="Times New Roman"/>
              </a:rPr>
              <a:t>230 seats</a:t>
            </a:r>
          </a:p>
          <a:p>
            <a:pPr>
              <a:lnSpc>
                <a:spcPct val="150000"/>
              </a:lnSpc>
            </a:pPr>
            <a:r>
              <a:rPr lang="en-US" sz="2200">
                <a:solidFill>
                  <a:schemeClr val="bg1"/>
                </a:solidFill>
                <a:cs typeface="Times New Roman"/>
              </a:rPr>
              <a:t>10-12 hours range (5000nm or 9300km)</a:t>
            </a:r>
          </a:p>
          <a:p>
            <a:pPr>
              <a:lnSpc>
                <a:spcPct val="150000"/>
              </a:lnSpc>
            </a:pPr>
            <a:r>
              <a:rPr lang="en-US" sz="2200">
                <a:solidFill>
                  <a:schemeClr val="bg1"/>
                </a:solidFill>
                <a:cs typeface="Times New Roman"/>
              </a:rPr>
              <a:t>Direct competition with A321XLR</a:t>
            </a:r>
            <a:endParaRPr lang="en-US" sz="2200">
              <a:solidFill>
                <a:schemeClr val="bg1"/>
              </a:solidFill>
              <a:cs typeface="Times New Roman" panose="02020603050405020304" pitchFamily="18" charset="0"/>
            </a:endParaRPr>
          </a:p>
          <a:p>
            <a:pPr>
              <a:lnSpc>
                <a:spcPct val="150000"/>
              </a:lnSpc>
            </a:pPr>
            <a:r>
              <a:rPr lang="en-US" sz="2200">
                <a:solidFill>
                  <a:schemeClr val="bg1"/>
                </a:solidFill>
                <a:cs typeface="Times New Roman"/>
              </a:rPr>
              <a:t>Replacement for 757</a:t>
            </a:r>
          </a:p>
          <a:p>
            <a:pPr>
              <a:lnSpc>
                <a:spcPct val="150000"/>
              </a:lnSpc>
            </a:pPr>
            <a:r>
              <a:rPr lang="en-US" sz="2200">
                <a:solidFill>
                  <a:schemeClr val="bg1"/>
                </a:solidFill>
                <a:cs typeface="Times New Roman"/>
              </a:rPr>
              <a:t>$200 million list price</a:t>
            </a:r>
          </a:p>
          <a:p>
            <a:pPr>
              <a:lnSpc>
                <a:spcPct val="150000"/>
              </a:lnSpc>
            </a:pPr>
            <a:r>
              <a:rPr lang="en-US" sz="2200">
                <a:solidFill>
                  <a:schemeClr val="bg1"/>
                </a:solidFill>
                <a:cs typeface="Times New Roman"/>
              </a:rPr>
              <a:t>Enter service in early 2028</a:t>
            </a:r>
          </a:p>
          <a:p>
            <a:pPr>
              <a:lnSpc>
                <a:spcPct val="150000"/>
              </a:lnSpc>
            </a:pPr>
            <a:endParaRPr lang="en-US" sz="2000">
              <a:solidFill>
                <a:schemeClr val="bg1">
                  <a:alpha val="60000"/>
                </a:schemeClr>
              </a:solidFill>
              <a:latin typeface="Times New Roman" panose="02020603050405020304" pitchFamily="18" charset="0"/>
              <a:cs typeface="Times New Roman" panose="02020603050405020304" pitchFamily="18" charset="0"/>
            </a:endParaRPr>
          </a:p>
          <a:p>
            <a:pPr>
              <a:lnSpc>
                <a:spcPct val="150000"/>
              </a:lnSpc>
            </a:pPr>
            <a:endParaRPr lang="en-US" sz="2000">
              <a:solidFill>
                <a:schemeClr val="bg1">
                  <a:alpha val="60000"/>
                </a:schemeClr>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D9B3C0A-84FE-42B8-91C4-5D29F2A96834}"/>
              </a:ext>
            </a:extLst>
          </p:cNvPr>
          <p:cNvSpPr>
            <a:spLocks noGrp="1"/>
          </p:cNvSpPr>
          <p:nvPr/>
        </p:nvSpPr>
        <p:spPr>
          <a:xfrm>
            <a:off x="86075" y="236133"/>
            <a:ext cx="3933668" cy="12965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Georgia"/>
                <a:cs typeface="Times New Roman"/>
              </a:rPr>
              <a:t>Our Recommendation:</a:t>
            </a:r>
            <a:r>
              <a:rPr lang="en-US" sz="3200">
                <a:solidFill>
                  <a:schemeClr val="bg1"/>
                </a:solidFill>
                <a:latin typeface="Georgia"/>
                <a:cs typeface="Times New Roman"/>
              </a:rPr>
              <a:t> </a:t>
            </a:r>
          </a:p>
        </p:txBody>
      </p:sp>
      <p:sp>
        <p:nvSpPr>
          <p:cNvPr id="2" name="TextBox 1">
            <a:extLst>
              <a:ext uri="{FF2B5EF4-FFF2-40B4-BE49-F238E27FC236}">
                <a16:creationId xmlns:a16="http://schemas.microsoft.com/office/drawing/2014/main" id="{42C8ED73-2857-4FFB-A4CB-1886EE9203F1}"/>
              </a:ext>
            </a:extLst>
          </p:cNvPr>
          <p:cNvSpPr txBox="1"/>
          <p:nvPr/>
        </p:nvSpPr>
        <p:spPr>
          <a:xfrm>
            <a:off x="1120776" y="712560"/>
            <a:ext cx="15548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chemeClr val="bg1"/>
                </a:solidFill>
                <a:latin typeface="Georgia"/>
              </a:rPr>
              <a:t>797G</a:t>
            </a:r>
          </a:p>
        </p:txBody>
      </p:sp>
      <p:sp>
        <p:nvSpPr>
          <p:cNvPr id="14" name="TextBox 13">
            <a:extLst>
              <a:ext uri="{FF2B5EF4-FFF2-40B4-BE49-F238E27FC236}">
                <a16:creationId xmlns:a16="http://schemas.microsoft.com/office/drawing/2014/main" id="{3F94F117-B022-41B3-B045-558933A128D6}"/>
              </a:ext>
            </a:extLst>
          </p:cNvPr>
          <p:cNvSpPr txBox="1"/>
          <p:nvPr/>
        </p:nvSpPr>
        <p:spPr>
          <a:xfrm>
            <a:off x="8598948" y="6491412"/>
            <a:ext cx="4410634" cy="338554"/>
          </a:xfrm>
          <a:prstGeom prst="rect">
            <a:avLst/>
          </a:prstGeom>
          <a:noFill/>
        </p:spPr>
        <p:txBody>
          <a:bodyPr wrap="square">
            <a:spAutoFit/>
          </a:bodyPr>
          <a:lstStyle/>
          <a:p>
            <a:r>
              <a:rPr lang="en-US" sz="800">
                <a:effectLst/>
              </a:rPr>
              <a:t>Mandal, </a:t>
            </a:r>
            <a:r>
              <a:rPr lang="en-US" sz="800" err="1">
                <a:effectLst/>
              </a:rPr>
              <a:t>Bishal</a:t>
            </a:r>
            <a:r>
              <a:rPr lang="en-US" sz="800">
                <a:effectLst/>
              </a:rPr>
              <a:t>, et al. “Side View Templates of the Boeing 797 Concept.” </a:t>
            </a:r>
            <a:r>
              <a:rPr lang="en-US" sz="800" i="1" err="1">
                <a:effectLst/>
              </a:rPr>
              <a:t>Norebbo</a:t>
            </a:r>
            <a:r>
              <a:rPr lang="en-US" sz="800">
                <a:effectLst/>
              </a:rPr>
              <a:t>, https://www.norebbo.com/boeing-797-side-view/. </a:t>
            </a:r>
          </a:p>
        </p:txBody>
      </p:sp>
    </p:spTree>
    <p:extLst>
      <p:ext uri="{BB962C8B-B14F-4D97-AF65-F5344CB8AC3E}">
        <p14:creationId xmlns:p14="http://schemas.microsoft.com/office/powerpoint/2010/main" val="37969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E23A8A-A887-4807-B3EA-94490225F4D1}"/>
              </a:ext>
            </a:extLst>
          </p:cNvPr>
          <p:cNvSpPr>
            <a:spLocks noGrp="1"/>
          </p:cNvSpPr>
          <p:nvPr>
            <p:ph type="title"/>
          </p:nvPr>
        </p:nvSpPr>
        <p:spPr>
          <a:xfrm>
            <a:off x="311022" y="524449"/>
            <a:ext cx="3357303" cy="828181"/>
          </a:xfrm>
        </p:spPr>
        <p:txBody>
          <a:bodyPr anchor="b">
            <a:normAutofit/>
          </a:bodyPr>
          <a:lstStyle/>
          <a:p>
            <a:pPr algn="r"/>
            <a:r>
              <a:rPr lang="en-US" sz="4000">
                <a:solidFill>
                  <a:srgbClr val="FFFFFF"/>
                </a:solidFill>
                <a:latin typeface="Times New Roman" panose="02020603050405020304" pitchFamily="18" charset="0"/>
                <a:cs typeface="Times New Roman" panose="02020603050405020304" pitchFamily="18" charset="0"/>
              </a:rPr>
              <a:t>Market Trends </a:t>
            </a:r>
          </a:p>
        </p:txBody>
      </p:sp>
      <p:sp>
        <p:nvSpPr>
          <p:cNvPr id="3" name="Content Placeholder 2">
            <a:extLst>
              <a:ext uri="{FF2B5EF4-FFF2-40B4-BE49-F238E27FC236}">
                <a16:creationId xmlns:a16="http://schemas.microsoft.com/office/drawing/2014/main" id="{6A011657-92DA-4120-8200-4DF87A912D0F}"/>
              </a:ext>
            </a:extLst>
          </p:cNvPr>
          <p:cNvSpPr>
            <a:spLocks noGrp="1"/>
          </p:cNvSpPr>
          <p:nvPr>
            <p:ph idx="1"/>
          </p:nvPr>
        </p:nvSpPr>
        <p:spPr>
          <a:xfrm>
            <a:off x="19371" y="2216537"/>
            <a:ext cx="4067076" cy="4087388"/>
          </a:xfrm>
        </p:spPr>
        <p:txBody>
          <a:bodyPr vert="horz" lIns="91440" tIns="45720" rIns="91440" bIns="45720" rtlCol="0" anchor="ctr">
            <a:normAutofit/>
          </a:bodyPr>
          <a:lstStyle/>
          <a:p>
            <a:pPr>
              <a:lnSpc>
                <a:spcPct val="150000"/>
              </a:lnSpc>
            </a:pPr>
            <a:r>
              <a:rPr lang="en-US" sz="2000">
                <a:solidFill>
                  <a:schemeClr val="bg1"/>
                </a:solidFill>
                <a:latin typeface="Times New Roman"/>
                <a:cs typeface="Times New Roman"/>
              </a:rPr>
              <a:t>Narrow body predicted to grow to 65%-70% by 2031</a:t>
            </a:r>
            <a:endParaRPr lang="en-US" sz="2000">
              <a:solidFill>
                <a:schemeClr val="bg1"/>
              </a:solidFill>
              <a:ea typeface="+mn-lt"/>
              <a:cs typeface="+mn-lt"/>
            </a:endParaRPr>
          </a:p>
          <a:p>
            <a:pPr>
              <a:lnSpc>
                <a:spcPct val="150000"/>
              </a:lnSpc>
            </a:pPr>
            <a:r>
              <a:rPr lang="en-US" sz="2000">
                <a:solidFill>
                  <a:schemeClr val="bg1"/>
                </a:solidFill>
                <a:latin typeface="Times New Roman"/>
                <a:cs typeface="Times New Roman"/>
              </a:rPr>
              <a:t>Airbus controls 60% of Narrow Market</a:t>
            </a:r>
            <a:endParaRPr lang="en-US" sz="200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a:solidFill>
                  <a:schemeClr val="bg1"/>
                </a:solidFill>
                <a:latin typeface="Times New Roman"/>
                <a:cs typeface="Times New Roman"/>
              </a:rPr>
              <a:t>$7.2 trillion in predicted contracts through 2031</a:t>
            </a:r>
          </a:p>
          <a:p>
            <a:pPr>
              <a:lnSpc>
                <a:spcPct val="150000"/>
              </a:lnSpc>
            </a:pPr>
            <a:r>
              <a:rPr lang="en-US" sz="2000">
                <a:solidFill>
                  <a:schemeClr val="bg1"/>
                </a:solidFill>
                <a:latin typeface="Times New Roman"/>
                <a:cs typeface="Calibri" panose="020F0502020204030204"/>
              </a:rPr>
              <a:t>Boeing becomes strong competitor</a:t>
            </a:r>
          </a:p>
          <a:p>
            <a:endParaRPr lang="en-US">
              <a:solidFill>
                <a:schemeClr val="bg1"/>
              </a:solidFill>
              <a:latin typeface="Calibri" panose="020F0502020204030204"/>
              <a:cs typeface="Calibri" panose="020F0502020204030204"/>
            </a:endParaRPr>
          </a:p>
          <a:p>
            <a:pPr marL="0" indent="0">
              <a:buNone/>
            </a:pPr>
            <a:endParaRPr lang="en-US" sz="2000">
              <a:solidFill>
                <a:srgbClr val="FFFFFF"/>
              </a:solidFill>
              <a:latin typeface="Times New Roman"/>
              <a:cs typeface="Times New Roman"/>
            </a:endParaRPr>
          </a:p>
          <a:p>
            <a:endParaRPr lang="en-US" sz="2000">
              <a:solidFill>
                <a:srgbClr val="000000"/>
              </a:solidFill>
              <a:latin typeface="Calibri" panose="020F0502020204030204"/>
              <a:cs typeface="Calibri" panose="020F0502020204030204"/>
            </a:endParaRPr>
          </a:p>
        </p:txBody>
      </p:sp>
      <p:pic>
        <p:nvPicPr>
          <p:cNvPr id="5" name="Picture 5" descr="Chart&#10;&#10;Description automatically generated">
            <a:extLst>
              <a:ext uri="{FF2B5EF4-FFF2-40B4-BE49-F238E27FC236}">
                <a16:creationId xmlns:a16="http://schemas.microsoft.com/office/drawing/2014/main" id="{9CA71418-2848-4BDE-9D23-47539381BE6C}"/>
              </a:ext>
            </a:extLst>
          </p:cNvPr>
          <p:cNvPicPr>
            <a:picLocks noChangeAspect="1"/>
          </p:cNvPicPr>
          <p:nvPr/>
        </p:nvPicPr>
        <p:blipFill>
          <a:blip r:embed="rId2"/>
          <a:stretch>
            <a:fillRect/>
          </a:stretch>
        </p:blipFill>
        <p:spPr>
          <a:xfrm>
            <a:off x="4166516" y="421489"/>
            <a:ext cx="7592670" cy="5694503"/>
          </a:xfrm>
          <a:prstGeom prst="rect">
            <a:avLst/>
          </a:prstGeom>
        </p:spPr>
      </p:pic>
      <p:pic>
        <p:nvPicPr>
          <p:cNvPr id="7" name="Picture 2">
            <a:extLst>
              <a:ext uri="{FF2B5EF4-FFF2-40B4-BE49-F238E27FC236}">
                <a16:creationId xmlns:a16="http://schemas.microsoft.com/office/drawing/2014/main" id="{2D701108-F50F-40A5-9B88-1CC3826E5A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7" t="31481" r="3876" b="38889"/>
          <a:stretch/>
        </p:blipFill>
        <p:spPr bwMode="auto">
          <a:xfrm>
            <a:off x="8971756" y="4435115"/>
            <a:ext cx="993888" cy="2778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9DBFE0D-2F20-4797-A705-0C456E977198}"/>
              </a:ext>
            </a:extLst>
          </p:cNvPr>
          <p:cNvSpPr/>
          <p:nvPr/>
        </p:nvSpPr>
        <p:spPr>
          <a:xfrm>
            <a:off x="8732157" y="4432300"/>
            <a:ext cx="1469571" cy="299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AB4C47FB-D9C8-4323-9C5A-045312219474}"/>
              </a:ext>
            </a:extLst>
          </p:cNvPr>
          <p:cNvPicPr>
            <a:picLocks noChangeAspect="1"/>
          </p:cNvPicPr>
          <p:nvPr/>
        </p:nvPicPr>
        <p:blipFill>
          <a:blip r:embed="rId4"/>
          <a:stretch>
            <a:fillRect/>
          </a:stretch>
        </p:blipFill>
        <p:spPr>
          <a:xfrm>
            <a:off x="4145936" y="1625954"/>
            <a:ext cx="7937961" cy="3968979"/>
          </a:xfrm>
          <a:prstGeom prst="rect">
            <a:avLst/>
          </a:prstGeom>
        </p:spPr>
      </p:pic>
    </p:spTree>
    <p:extLst>
      <p:ext uri="{BB962C8B-B14F-4D97-AF65-F5344CB8AC3E}">
        <p14:creationId xmlns:p14="http://schemas.microsoft.com/office/powerpoint/2010/main" val="502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grpId="0" nodeType="afterEffect">
                                  <p:stCondLst>
                                    <p:cond delay="20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0D71DEC4-C16C-4EE6-BA5E-A5C51F2342A9}"/>
              </a:ext>
            </a:extLst>
          </p:cNvPr>
          <p:cNvPicPr>
            <a:picLocks noChangeAspect="1"/>
          </p:cNvPicPr>
          <p:nvPr/>
        </p:nvPicPr>
        <p:blipFill>
          <a:blip r:embed="rId3"/>
          <a:stretch>
            <a:fillRect/>
          </a:stretch>
        </p:blipFill>
        <p:spPr>
          <a:xfrm>
            <a:off x="3742652" y="1721113"/>
            <a:ext cx="8352680" cy="2437396"/>
          </a:xfrm>
          <a:prstGeom prst="rect">
            <a:avLst/>
          </a:prstGeom>
        </p:spPr>
      </p:pic>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FA367623-1680-4B62-A828-DD1B9B20C888}"/>
              </a:ext>
            </a:extLst>
          </p:cNvPr>
          <p:cNvPicPr>
            <a:picLocks noChangeAspect="1"/>
          </p:cNvPicPr>
          <p:nvPr/>
        </p:nvPicPr>
        <p:blipFill>
          <a:blip r:embed="rId4"/>
          <a:stretch>
            <a:fillRect/>
          </a:stretch>
        </p:blipFill>
        <p:spPr>
          <a:xfrm>
            <a:off x="3746556" y="4253473"/>
            <a:ext cx="8339150" cy="2429381"/>
          </a:xfrm>
          <a:prstGeom prst="rect">
            <a:avLst/>
          </a:prstGeom>
        </p:spPr>
      </p:pic>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7311823-613B-4666-9F94-54B800F0FD2A}"/>
              </a:ext>
            </a:extLst>
          </p:cNvPr>
          <p:cNvSpPr>
            <a:spLocks noGrp="1"/>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a:solidFill>
                  <a:srgbClr val="FFFFFF"/>
                </a:solidFill>
                <a:latin typeface="Georgia"/>
              </a:rPr>
              <a:t>Financial Analysis of the 797G</a:t>
            </a:r>
          </a:p>
        </p:txBody>
      </p:sp>
      <p:sp>
        <p:nvSpPr>
          <p:cNvPr id="5" name="Content Placeholder 2">
            <a:extLst>
              <a:ext uri="{FF2B5EF4-FFF2-40B4-BE49-F238E27FC236}">
                <a16:creationId xmlns:a16="http://schemas.microsoft.com/office/drawing/2014/main" id="{3BC90FC1-8475-4531-B2FE-C3A601525A77}"/>
              </a:ext>
            </a:extLst>
          </p:cNvPr>
          <p:cNvSpPr>
            <a:spLocks noGrp="1"/>
          </p:cNvSpPr>
          <p:nvPr/>
        </p:nvSpPr>
        <p:spPr>
          <a:xfrm>
            <a:off x="48954" y="2636702"/>
            <a:ext cx="3757428"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Initial Project Costs: </a:t>
            </a:r>
          </a:p>
          <a:p>
            <a:pPr marL="0" indent="0">
              <a:buNone/>
            </a:pPr>
            <a:r>
              <a:rPr lang="en-US" sz="2000"/>
              <a:t>Discounted List Price: </a:t>
            </a:r>
            <a:endParaRPr lang="en-US" sz="2000">
              <a:cs typeface="Calibri"/>
            </a:endParaRPr>
          </a:p>
          <a:p>
            <a:pPr marL="0" indent="0">
              <a:buNone/>
            </a:pPr>
            <a:r>
              <a:rPr lang="en-US" sz="2000"/>
              <a:t>Profit Margin: </a:t>
            </a:r>
            <a:endParaRPr lang="en-US" sz="2000">
              <a:cs typeface="Calibri"/>
            </a:endParaRPr>
          </a:p>
          <a:p>
            <a:pPr marL="0" indent="0">
              <a:buNone/>
            </a:pPr>
            <a:r>
              <a:rPr lang="en-US" sz="2000"/>
              <a:t>R&amp;D Costs: </a:t>
            </a:r>
          </a:p>
          <a:p>
            <a:pPr marL="0" indent="0">
              <a:buNone/>
            </a:pPr>
            <a:r>
              <a:rPr lang="en-US" sz="2000"/>
              <a:t>Cost of Innovation: </a:t>
            </a:r>
          </a:p>
          <a:p>
            <a:pPr marL="0" indent="0">
              <a:buNone/>
            </a:pPr>
            <a:endParaRPr lang="en-US" sz="2000"/>
          </a:p>
          <a:p>
            <a:pPr marL="0" indent="0">
              <a:buNone/>
            </a:pPr>
            <a:endParaRPr lang="en-US" sz="2000"/>
          </a:p>
          <a:p>
            <a:pPr marL="0" indent="0">
              <a:buNone/>
            </a:pPr>
            <a:r>
              <a:rPr lang="en-US" sz="2000"/>
              <a:t>Net Present Value: </a:t>
            </a:r>
            <a:endParaRPr lang="en-US" sz="2000">
              <a:cs typeface="Calibri"/>
            </a:endParaRPr>
          </a:p>
          <a:p>
            <a:pPr marL="0" indent="0">
              <a:buNone/>
            </a:pPr>
            <a:endParaRPr lang="en-US" sz="2000"/>
          </a:p>
        </p:txBody>
      </p:sp>
      <p:sp>
        <p:nvSpPr>
          <p:cNvPr id="2" name="TextBox 1">
            <a:extLst>
              <a:ext uri="{FF2B5EF4-FFF2-40B4-BE49-F238E27FC236}">
                <a16:creationId xmlns:a16="http://schemas.microsoft.com/office/drawing/2014/main" id="{D7D27EE7-CD80-49B1-8B2D-D7CF881A05D8}"/>
              </a:ext>
            </a:extLst>
          </p:cNvPr>
          <p:cNvSpPr txBox="1"/>
          <p:nvPr/>
        </p:nvSpPr>
        <p:spPr>
          <a:xfrm>
            <a:off x="2180603" y="2670405"/>
            <a:ext cx="1792129" cy="400110"/>
          </a:xfrm>
          <a:prstGeom prst="rect">
            <a:avLst/>
          </a:prstGeom>
          <a:noFill/>
        </p:spPr>
        <p:txBody>
          <a:bodyPr wrap="square" rtlCol="0">
            <a:spAutoFit/>
          </a:bodyPr>
          <a:lstStyle/>
          <a:p>
            <a:r>
              <a:rPr lang="en-US" sz="2000" b="1"/>
              <a:t>$20 Billion</a:t>
            </a:r>
          </a:p>
        </p:txBody>
      </p:sp>
      <p:sp>
        <p:nvSpPr>
          <p:cNvPr id="13" name="TextBox 12">
            <a:extLst>
              <a:ext uri="{FF2B5EF4-FFF2-40B4-BE49-F238E27FC236}">
                <a16:creationId xmlns:a16="http://schemas.microsoft.com/office/drawing/2014/main" id="{22E7DC8A-E57E-4EA1-AF36-427D5606EB0A}"/>
              </a:ext>
            </a:extLst>
          </p:cNvPr>
          <p:cNvSpPr txBox="1"/>
          <p:nvPr/>
        </p:nvSpPr>
        <p:spPr>
          <a:xfrm>
            <a:off x="383285" y="5801608"/>
            <a:ext cx="2190182" cy="400110"/>
          </a:xfrm>
          <a:prstGeom prst="rect">
            <a:avLst/>
          </a:prstGeom>
          <a:noFill/>
        </p:spPr>
        <p:txBody>
          <a:bodyPr wrap="square" rtlCol="0">
            <a:spAutoFit/>
          </a:bodyPr>
          <a:lstStyle/>
          <a:p>
            <a:r>
              <a:rPr lang="en-US" sz="2000" b="1"/>
              <a:t>About $5.5 Billion</a:t>
            </a:r>
          </a:p>
        </p:txBody>
      </p:sp>
      <p:sp>
        <p:nvSpPr>
          <p:cNvPr id="15" name="TextBox 14">
            <a:extLst>
              <a:ext uri="{FF2B5EF4-FFF2-40B4-BE49-F238E27FC236}">
                <a16:creationId xmlns:a16="http://schemas.microsoft.com/office/drawing/2014/main" id="{F594D881-F89A-4B02-A2A3-7BBC5D3C2B99}"/>
              </a:ext>
            </a:extLst>
          </p:cNvPr>
          <p:cNvSpPr txBox="1"/>
          <p:nvPr/>
        </p:nvSpPr>
        <p:spPr>
          <a:xfrm>
            <a:off x="303317" y="4767630"/>
            <a:ext cx="3490578" cy="584775"/>
          </a:xfrm>
          <a:prstGeom prst="rect">
            <a:avLst/>
          </a:prstGeom>
          <a:noFill/>
        </p:spPr>
        <p:txBody>
          <a:bodyPr wrap="square" rtlCol="0">
            <a:spAutoFit/>
          </a:bodyPr>
          <a:lstStyle/>
          <a:p>
            <a:pPr marL="0" indent="0">
              <a:buNone/>
            </a:pPr>
            <a:r>
              <a:rPr lang="en-US" sz="1600" b="1"/>
              <a:t>Cost of New Facilities, Manufacturing of machines, new technology, etc.</a:t>
            </a:r>
            <a:endParaRPr lang="en-US" sz="1600" b="1">
              <a:cs typeface="Calibri"/>
            </a:endParaRPr>
          </a:p>
        </p:txBody>
      </p:sp>
      <p:sp>
        <p:nvSpPr>
          <p:cNvPr id="17" name="TextBox 16">
            <a:extLst>
              <a:ext uri="{FF2B5EF4-FFF2-40B4-BE49-F238E27FC236}">
                <a16:creationId xmlns:a16="http://schemas.microsoft.com/office/drawing/2014/main" id="{2A6C8759-AFEF-4047-BF3D-049849B92C6B}"/>
              </a:ext>
            </a:extLst>
          </p:cNvPr>
          <p:cNvSpPr txBox="1"/>
          <p:nvPr/>
        </p:nvSpPr>
        <p:spPr>
          <a:xfrm>
            <a:off x="1249776" y="3873652"/>
            <a:ext cx="1368645" cy="400110"/>
          </a:xfrm>
          <a:prstGeom prst="rect">
            <a:avLst/>
          </a:prstGeom>
          <a:noFill/>
        </p:spPr>
        <p:txBody>
          <a:bodyPr wrap="square" rtlCol="0">
            <a:spAutoFit/>
          </a:bodyPr>
          <a:lstStyle/>
          <a:p>
            <a:r>
              <a:rPr lang="en-US" sz="2000" b="1"/>
              <a:t>$1.5 Billion</a:t>
            </a:r>
          </a:p>
        </p:txBody>
      </p:sp>
      <p:sp>
        <p:nvSpPr>
          <p:cNvPr id="19" name="TextBox 18">
            <a:extLst>
              <a:ext uri="{FF2B5EF4-FFF2-40B4-BE49-F238E27FC236}">
                <a16:creationId xmlns:a16="http://schemas.microsoft.com/office/drawing/2014/main" id="{D9B37967-265C-4E7A-B7D6-CB849149D87F}"/>
              </a:ext>
            </a:extLst>
          </p:cNvPr>
          <p:cNvSpPr txBox="1"/>
          <p:nvPr/>
        </p:nvSpPr>
        <p:spPr>
          <a:xfrm>
            <a:off x="1564165" y="3470625"/>
            <a:ext cx="657554" cy="400110"/>
          </a:xfrm>
          <a:prstGeom prst="rect">
            <a:avLst/>
          </a:prstGeom>
          <a:noFill/>
        </p:spPr>
        <p:txBody>
          <a:bodyPr wrap="square" rtlCol="0">
            <a:spAutoFit/>
          </a:bodyPr>
          <a:lstStyle/>
          <a:p>
            <a:r>
              <a:rPr lang="en-US" sz="2000" b="1"/>
              <a:t>15%</a:t>
            </a:r>
          </a:p>
        </p:txBody>
      </p:sp>
      <p:sp>
        <p:nvSpPr>
          <p:cNvPr id="21" name="TextBox 20">
            <a:extLst>
              <a:ext uri="{FF2B5EF4-FFF2-40B4-BE49-F238E27FC236}">
                <a16:creationId xmlns:a16="http://schemas.microsoft.com/office/drawing/2014/main" id="{E527926F-C0F0-4A87-BE81-F8DD8D2DD47B}"/>
              </a:ext>
            </a:extLst>
          </p:cNvPr>
          <p:cNvSpPr txBox="1"/>
          <p:nvPr/>
        </p:nvSpPr>
        <p:spPr>
          <a:xfrm>
            <a:off x="2266142" y="3051265"/>
            <a:ext cx="1792129" cy="400110"/>
          </a:xfrm>
          <a:prstGeom prst="rect">
            <a:avLst/>
          </a:prstGeom>
          <a:noFill/>
        </p:spPr>
        <p:txBody>
          <a:bodyPr wrap="square" rtlCol="0">
            <a:spAutoFit/>
          </a:bodyPr>
          <a:lstStyle/>
          <a:p>
            <a:r>
              <a:rPr lang="en-US" sz="2000" b="1"/>
              <a:t>$120 Million</a:t>
            </a:r>
          </a:p>
        </p:txBody>
      </p:sp>
      <p:sp>
        <p:nvSpPr>
          <p:cNvPr id="3" name="TextBox 2">
            <a:extLst>
              <a:ext uri="{FF2B5EF4-FFF2-40B4-BE49-F238E27FC236}">
                <a16:creationId xmlns:a16="http://schemas.microsoft.com/office/drawing/2014/main" id="{B0E740CA-90D2-42A4-AA3E-E35B5B5DB16B}"/>
              </a:ext>
            </a:extLst>
          </p:cNvPr>
          <p:cNvSpPr txBox="1"/>
          <p:nvPr/>
        </p:nvSpPr>
        <p:spPr>
          <a:xfrm>
            <a:off x="4872863" y="2233265"/>
            <a:ext cx="1038772" cy="646331"/>
          </a:xfrm>
          <a:prstGeom prst="rect">
            <a:avLst/>
          </a:prstGeom>
          <a:noFill/>
        </p:spPr>
        <p:txBody>
          <a:bodyPr wrap="square" rtlCol="0">
            <a:spAutoFit/>
          </a:bodyPr>
          <a:lstStyle/>
          <a:p>
            <a:r>
              <a:rPr lang="en-US"/>
              <a:t>40% Discount</a:t>
            </a:r>
          </a:p>
        </p:txBody>
      </p:sp>
      <p:sp>
        <p:nvSpPr>
          <p:cNvPr id="22" name="TextBox 21">
            <a:extLst>
              <a:ext uri="{FF2B5EF4-FFF2-40B4-BE49-F238E27FC236}">
                <a16:creationId xmlns:a16="http://schemas.microsoft.com/office/drawing/2014/main" id="{05C86D58-A243-4F2B-8E35-B219B0EB6DB9}"/>
              </a:ext>
            </a:extLst>
          </p:cNvPr>
          <p:cNvSpPr txBox="1"/>
          <p:nvPr/>
        </p:nvSpPr>
        <p:spPr>
          <a:xfrm>
            <a:off x="4948213" y="4706074"/>
            <a:ext cx="1038772" cy="646331"/>
          </a:xfrm>
          <a:prstGeom prst="rect">
            <a:avLst/>
          </a:prstGeom>
          <a:noFill/>
        </p:spPr>
        <p:txBody>
          <a:bodyPr wrap="square" rtlCol="0">
            <a:spAutoFit/>
          </a:bodyPr>
          <a:lstStyle/>
          <a:p>
            <a:r>
              <a:rPr lang="en-US"/>
              <a:t>No Discount</a:t>
            </a:r>
          </a:p>
        </p:txBody>
      </p:sp>
      <p:sp>
        <p:nvSpPr>
          <p:cNvPr id="23" name="Rectangle 22">
            <a:extLst>
              <a:ext uri="{FF2B5EF4-FFF2-40B4-BE49-F238E27FC236}">
                <a16:creationId xmlns:a16="http://schemas.microsoft.com/office/drawing/2014/main" id="{ECD2E965-113A-4153-AAE4-5A3AC1BF3890}"/>
              </a:ext>
            </a:extLst>
          </p:cNvPr>
          <p:cNvSpPr/>
          <p:nvPr/>
        </p:nvSpPr>
        <p:spPr>
          <a:xfrm>
            <a:off x="4706754" y="1943139"/>
            <a:ext cx="1326825" cy="1562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F76CBAA-D9B6-4DF2-91E4-045A22882D67}"/>
              </a:ext>
            </a:extLst>
          </p:cNvPr>
          <p:cNvSpPr/>
          <p:nvPr/>
        </p:nvSpPr>
        <p:spPr>
          <a:xfrm>
            <a:off x="8099584" y="2154604"/>
            <a:ext cx="409150" cy="1565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6A0DEAF-24AD-4F24-B7C4-61AE260D40CD}"/>
              </a:ext>
            </a:extLst>
          </p:cNvPr>
          <p:cNvSpPr/>
          <p:nvPr/>
        </p:nvSpPr>
        <p:spPr>
          <a:xfrm>
            <a:off x="6033578" y="2063462"/>
            <a:ext cx="6061753" cy="14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BC5A76B-CDE3-46A0-8F0A-45D88848F932}"/>
              </a:ext>
            </a:extLst>
          </p:cNvPr>
          <p:cNvSpPr/>
          <p:nvPr/>
        </p:nvSpPr>
        <p:spPr>
          <a:xfrm>
            <a:off x="3742650" y="3896003"/>
            <a:ext cx="8352680" cy="2870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54654-C282-4E88-B28F-34EEC8BF9B6A}"/>
              </a:ext>
            </a:extLst>
          </p:cNvPr>
          <p:cNvSpPr/>
          <p:nvPr/>
        </p:nvSpPr>
        <p:spPr>
          <a:xfrm>
            <a:off x="6023954" y="2406158"/>
            <a:ext cx="6061752" cy="1222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364B063-C05F-446A-A0A9-6355A703ACC3}"/>
              </a:ext>
            </a:extLst>
          </p:cNvPr>
          <p:cNvSpPr/>
          <p:nvPr/>
        </p:nvSpPr>
        <p:spPr>
          <a:xfrm>
            <a:off x="6036807" y="2625532"/>
            <a:ext cx="6039273" cy="1731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553589-1C77-4C99-B71C-9290BADBB1DB}"/>
              </a:ext>
            </a:extLst>
          </p:cNvPr>
          <p:cNvSpPr/>
          <p:nvPr/>
        </p:nvSpPr>
        <p:spPr>
          <a:xfrm>
            <a:off x="9281887" y="2161842"/>
            <a:ext cx="409150" cy="1565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F244EC5-6336-47C8-9891-34E765F68568}"/>
              </a:ext>
            </a:extLst>
          </p:cNvPr>
          <p:cNvSpPr/>
          <p:nvPr/>
        </p:nvSpPr>
        <p:spPr>
          <a:xfrm>
            <a:off x="8055077" y="5855270"/>
            <a:ext cx="661085" cy="1997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41E6213-363B-4057-8E5E-4783337F6436}"/>
              </a:ext>
            </a:extLst>
          </p:cNvPr>
          <p:cNvSpPr/>
          <p:nvPr/>
        </p:nvSpPr>
        <p:spPr>
          <a:xfrm>
            <a:off x="6014328" y="2507977"/>
            <a:ext cx="2100971" cy="1287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944D08-E807-4537-9F88-CBDFD9D8DFEA}"/>
              </a:ext>
            </a:extLst>
          </p:cNvPr>
          <p:cNvSpPr/>
          <p:nvPr/>
        </p:nvSpPr>
        <p:spPr>
          <a:xfrm flipV="1">
            <a:off x="9671786" y="2530002"/>
            <a:ext cx="1252887" cy="1048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92EE75-10A7-40A2-A45E-A5B8D6A9A913}"/>
              </a:ext>
            </a:extLst>
          </p:cNvPr>
          <p:cNvSpPr/>
          <p:nvPr/>
        </p:nvSpPr>
        <p:spPr>
          <a:xfrm>
            <a:off x="8055077" y="3311467"/>
            <a:ext cx="661085" cy="1997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1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xit" presetSubtype="0" fill="hold" grpId="1" nodeType="with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xit" presetSubtype="0" fill="hold" grpId="1" nodeType="withEffect">
                                  <p:stCondLst>
                                    <p:cond delay="0"/>
                                  </p:stCondLst>
                                  <p:childTnLst>
                                    <p:animEffect transition="out" filter="fade">
                                      <p:cBhvr>
                                        <p:cTn id="39" dur="500"/>
                                        <p:tgtEl>
                                          <p:spTgt spid="29"/>
                                        </p:tgtEl>
                                      </p:cBhvr>
                                    </p:animEffect>
                                    <p:set>
                                      <p:cBhvr>
                                        <p:cTn id="40" dur="1" fill="hold">
                                          <p:stCondLst>
                                            <p:cond delay="499"/>
                                          </p:stCondLst>
                                        </p:cTn>
                                        <p:tgtEl>
                                          <p:spTgt spid="2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xit" presetSubtype="0" fill="hold" grpId="1" nodeType="with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xit" presetSubtype="0" fill="hold" grpId="1" nodeType="withEffect">
                                  <p:stCondLst>
                                    <p:cond delay="0"/>
                                  </p:stCondLst>
                                  <p:childTnLst>
                                    <p:animEffect transition="out" filter="fade">
                                      <p:cBhvr>
                                        <p:cTn id="73" dur="500"/>
                                        <p:tgtEl>
                                          <p:spTgt spid="35"/>
                                        </p:tgtEl>
                                      </p:cBhvr>
                                    </p:animEffect>
                                    <p:set>
                                      <p:cBhvr>
                                        <p:cTn id="74" dur="1" fill="hold">
                                          <p:stCondLst>
                                            <p:cond delay="499"/>
                                          </p:stCondLst>
                                        </p:cTn>
                                        <p:tgtEl>
                                          <p:spTgt spid="3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4"/>
                                        </p:tgtEl>
                                      </p:cBhvr>
                                    </p:animEffect>
                                    <p:set>
                                      <p:cBhvr>
                                        <p:cTn id="83" dur="1" fill="hold">
                                          <p:stCondLst>
                                            <p:cond delay="499"/>
                                          </p:stCondLst>
                                        </p:cTn>
                                        <p:tgtEl>
                                          <p:spTgt spid="2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7" grpId="0"/>
      <p:bldP spid="19" grpId="0"/>
      <p:bldP spid="21" grpId="0"/>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31" grpId="0" animBg="1"/>
      <p:bldP spid="34" grpId="0" animBg="1"/>
      <p:bldP spid="34" grpId="1" animBg="1"/>
      <p:bldP spid="35" grpId="0" animBg="1"/>
      <p:bldP spid="35" grpId="1"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51E558-3B1D-4DA9-8481-DED2187ABA85}"/>
              </a:ext>
            </a:extLst>
          </p:cNvPr>
          <p:cNvPicPr>
            <a:picLocks noChangeAspect="1"/>
          </p:cNvPicPr>
          <p:nvPr/>
        </p:nvPicPr>
        <p:blipFill>
          <a:blip r:embed="rId3"/>
          <a:stretch>
            <a:fillRect/>
          </a:stretch>
        </p:blipFill>
        <p:spPr>
          <a:xfrm>
            <a:off x="2185604" y="346295"/>
            <a:ext cx="7820025" cy="5029200"/>
          </a:xfrm>
          <a:prstGeom prst="rect">
            <a:avLst/>
          </a:prstGeom>
        </p:spPr>
      </p:pic>
      <p:sp>
        <p:nvSpPr>
          <p:cNvPr id="5" name="Annual Cash Flows Highlight">
            <a:extLst>
              <a:ext uri="{FF2B5EF4-FFF2-40B4-BE49-F238E27FC236}">
                <a16:creationId xmlns:a16="http://schemas.microsoft.com/office/drawing/2014/main" id="{F637923D-6BDB-4002-8D8E-756A2D01AA84}"/>
              </a:ext>
            </a:extLst>
          </p:cNvPr>
          <p:cNvSpPr/>
          <p:nvPr/>
        </p:nvSpPr>
        <p:spPr>
          <a:xfrm>
            <a:off x="4995512" y="3186821"/>
            <a:ext cx="2338939" cy="4979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2" name="Payback Period">
            <a:extLst>
              <a:ext uri="{FF2B5EF4-FFF2-40B4-BE49-F238E27FC236}">
                <a16:creationId xmlns:a16="http://schemas.microsoft.com/office/drawing/2014/main" id="{F39FD206-A716-44C6-9F47-D3C08A00FD6C}"/>
              </a:ext>
            </a:extLst>
          </p:cNvPr>
          <p:cNvSpPr txBox="1">
            <a:spLocks/>
          </p:cNvSpPr>
          <p:nvPr/>
        </p:nvSpPr>
        <p:spPr>
          <a:xfrm>
            <a:off x="3959236" y="5484916"/>
            <a:ext cx="4273527" cy="9539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solidFill>
                <a:cs typeface="Calibri"/>
              </a:rPr>
              <a:t>Payback Period: 11.2 Years</a:t>
            </a:r>
          </a:p>
        </p:txBody>
      </p:sp>
      <p:sp>
        <p:nvSpPr>
          <p:cNvPr id="14" name="Annual Cash Flows Highlight">
            <a:extLst>
              <a:ext uri="{FF2B5EF4-FFF2-40B4-BE49-F238E27FC236}">
                <a16:creationId xmlns:a16="http://schemas.microsoft.com/office/drawing/2014/main" id="{1D47F954-BBDF-4F65-9242-3A98713A15C0}"/>
              </a:ext>
            </a:extLst>
          </p:cNvPr>
          <p:cNvSpPr/>
          <p:nvPr/>
        </p:nvSpPr>
        <p:spPr>
          <a:xfrm>
            <a:off x="7666690" y="3186821"/>
            <a:ext cx="1939323" cy="4979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5" name="Annual Cash Flows Highlight">
            <a:extLst>
              <a:ext uri="{FF2B5EF4-FFF2-40B4-BE49-F238E27FC236}">
                <a16:creationId xmlns:a16="http://schemas.microsoft.com/office/drawing/2014/main" id="{368D7315-AF29-457A-B68A-1D6B92887DEF}"/>
              </a:ext>
            </a:extLst>
          </p:cNvPr>
          <p:cNvSpPr/>
          <p:nvPr/>
        </p:nvSpPr>
        <p:spPr>
          <a:xfrm>
            <a:off x="7342707" y="2697420"/>
            <a:ext cx="322828" cy="4979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6" name="Annual Cash Flows Highlight">
            <a:extLst>
              <a:ext uri="{FF2B5EF4-FFF2-40B4-BE49-F238E27FC236}">
                <a16:creationId xmlns:a16="http://schemas.microsoft.com/office/drawing/2014/main" id="{71C39057-BE0D-4600-AECE-0A0149574A12}"/>
              </a:ext>
            </a:extLst>
          </p:cNvPr>
          <p:cNvSpPr/>
          <p:nvPr/>
        </p:nvSpPr>
        <p:spPr>
          <a:xfrm>
            <a:off x="2656573" y="2699529"/>
            <a:ext cx="1302663" cy="4979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Tree>
    <p:extLst>
      <p:ext uri="{BB962C8B-B14F-4D97-AF65-F5344CB8AC3E}">
        <p14:creationId xmlns:p14="http://schemas.microsoft.com/office/powerpoint/2010/main" val="390883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4"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8</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Boeing Case Competition Group #4</vt:lpstr>
      <vt:lpstr>Meet the Team</vt:lpstr>
      <vt:lpstr>PowerPoint Presentation</vt:lpstr>
      <vt:lpstr>Assumptions</vt:lpstr>
      <vt:lpstr>Boeing is Headed in the Right Direction</vt:lpstr>
      <vt:lpstr>PowerPoint Presentation</vt:lpstr>
      <vt:lpstr>Market Trends </vt:lpstr>
      <vt:lpstr>PowerPoint Presentation</vt:lpstr>
      <vt:lpstr>PowerPoint Presentation</vt:lpstr>
      <vt:lpstr>Implementation Timeline</vt:lpstr>
      <vt:lpstr>Performance: Goals &amp; Measurements</vt:lpstr>
      <vt:lpstr>Risk &amp;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Nhân Trần</dc:creator>
  <cp:revision>1</cp:revision>
  <dcterms:created xsi:type="dcterms:W3CDTF">2021-10-24T00:54:52Z</dcterms:created>
  <dcterms:modified xsi:type="dcterms:W3CDTF">2021-10-28T20:35:40Z</dcterms:modified>
</cp:coreProperties>
</file>